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 id="2147483673" r:id="rId3"/>
  </p:sldMasterIdLst>
  <p:notesMasterIdLst>
    <p:notesMasterId r:id="rId27"/>
  </p:notesMasterIdLst>
  <p:sldIdLst>
    <p:sldId id="305" r:id="rId4"/>
    <p:sldId id="314" r:id="rId5"/>
    <p:sldId id="309" r:id="rId6"/>
    <p:sldId id="290" r:id="rId7"/>
    <p:sldId id="310" r:id="rId8"/>
    <p:sldId id="298" r:id="rId9"/>
    <p:sldId id="333" r:id="rId10"/>
    <p:sldId id="334" r:id="rId11"/>
    <p:sldId id="289" r:id="rId12"/>
    <p:sldId id="306" r:id="rId13"/>
    <p:sldId id="297" r:id="rId14"/>
    <p:sldId id="291" r:id="rId15"/>
    <p:sldId id="292" r:id="rId16"/>
    <p:sldId id="307" r:id="rId17"/>
    <p:sldId id="308" r:id="rId18"/>
    <p:sldId id="293" r:id="rId19"/>
    <p:sldId id="303" r:id="rId20"/>
    <p:sldId id="302" r:id="rId21"/>
    <p:sldId id="311" r:id="rId22"/>
    <p:sldId id="312" r:id="rId23"/>
    <p:sldId id="335" r:id="rId24"/>
    <p:sldId id="313" r:id="rId25"/>
    <p:sldId id="315" r:id="rId26"/>
  </p:sldIdLst>
  <p:sldSz cx="9144000" cy="5143500" type="screen16x9"/>
  <p:notesSz cx="9144000" cy="5143500"/>
  <p:embeddedFontLst>
    <p:embeddedFont>
      <p:font typeface="Open Sans" panose="020B0604020202020204" charset="0"/>
      <p:regular r:id="rId28"/>
    </p:embeddedFont>
    <p:embeddedFont>
      <p:font typeface="Muli Regular" panose="020B0604020202020204" charset="0"/>
      <p:regular r:id="rId29"/>
      <p:italic r:id="rId30"/>
    </p:embeddedFont>
    <p:embeddedFont>
      <p:font typeface="Calibri" panose="020F0502020204030204" pitchFamily="34" charset="0"/>
      <p:regular r:id="rId31"/>
      <p:bold r:id="rId32"/>
      <p:italic r:id="rId33"/>
      <p:boldItalic r:id="rId34"/>
    </p:embeddedFont>
    <p:embeddedFont>
      <p:font typeface="微软雅黑" panose="020B0503020204020204" pitchFamily="34" charset="-122"/>
      <p:regular r:id="rId35"/>
      <p:bold r:id="rId36"/>
    </p:embeddedFont>
    <p:embeddedFont>
      <p:font typeface="等线" panose="02010600030101010101" pitchFamily="2" charset="-122"/>
      <p:regular r:id="rId37"/>
      <p:bold r:id="rId38"/>
    </p:embeddedFont>
    <p:embeddedFont>
      <p:font typeface="Wingdings 2" panose="05020102010507070707" pitchFamily="18" charset="2"/>
      <p:regular r:id="rId39"/>
    </p:embeddedFont>
    <p:embeddedFont>
      <p:font typeface="Muli" panose="020B0604020202020204" charset="0"/>
      <p:regular r:id="rId40"/>
      <p:bold r:id="rId41"/>
      <p:italic r:id="rId42"/>
    </p:embeddedFont>
    <p:embeddedFont>
      <p:font typeface="Economica" panose="020B0604020202020204" charset="0"/>
      <p:regular r:id="rId43"/>
    </p:embeddedFont>
    <p:embeddedFont>
      <p:font typeface="宋体" panose="02010600030101010101" pitchFamily="2" charset="-122"/>
      <p:regular r:id="rId44"/>
    </p:embeddedFont>
    <p:embeddedFont>
      <p:font typeface="黑体" panose="02010609060101010101" pitchFamily="49" charset="-122"/>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E46"/>
    <a:srgbClr val="FEC000"/>
    <a:srgbClr val="8B4DD1"/>
    <a:srgbClr val="ADCE89"/>
    <a:srgbClr val="00BFBF"/>
    <a:srgbClr val="FFC000"/>
    <a:srgbClr val="2B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89277" autoAdjust="0"/>
  </p:normalViewPr>
  <p:slideViewPr>
    <p:cSldViewPr snapToGrid="0">
      <p:cViewPr varScale="1">
        <p:scale>
          <a:sx n="197" d="100"/>
          <a:sy n="197" d="100"/>
        </p:scale>
        <p:origin x="676" y="104"/>
      </p:cViewPr>
      <p:guideLst>
        <p:guide orient="horz" pos="2880"/>
        <p:guide pos="216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2.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build_modules</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solidFill>
                  <a:srgbClr val="39373D"/>
                </a:solidFill>
              </a:rPr>
              <a:t>复杂城市交通环境的准确行驶和决策仿真</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zh-CN">
                <a:solidFill>
                  <a:srgbClr val="39373D"/>
                </a:solidFill>
              </a:rPr>
              <a:t>OpenDriveToMap.cpp</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adv_</a:t>
            </a:r>
            <a:r>
              <a:rPr lang="en-US" altLang="zh-CN">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孪生流程  </a:t>
            </a:r>
            <a:r>
              <a:rPr lang="en-US" altLang="zh-CN"/>
              <a:t>https://github.com/rzninvo/Digital-Twin-of-a-Traffic-Scene-Using-RSU-and-AWSIM</a:t>
            </a:r>
          </a:p>
          <a:p>
            <a:pPr marL="158750" indent="0">
              <a:buNone/>
            </a:pPr>
            <a:r>
              <a:rPr lang="en-US" altLang="zh-CN"/>
              <a:t>3D</a:t>
            </a:r>
            <a:r>
              <a:rPr lang="zh-CN" altLang="en-US"/>
              <a:t>跟踪</a:t>
            </a:r>
            <a:endParaRPr lang="en-US" altLang="zh-CN"/>
          </a:p>
          <a:p>
            <a:pPr marL="158750" indent="0">
              <a:buNone/>
            </a:pPr>
            <a:r>
              <a:rPr lang="en-US" altLang="zh-CN"/>
              <a:t>https://github.com/tianweiy/CenterPoint</a:t>
            </a:r>
          </a:p>
          <a:p>
            <a:pPr marL="158750" indent="0">
              <a:buNone/>
            </a:pPr>
            <a:r>
              <a:rPr lang="en-US" altLang="zh-CN"/>
              <a:t>https://github.com/zhangyanyu0722/Carla_3D_Tracking</a:t>
            </a:r>
          </a:p>
          <a:p>
            <a:pPr marL="158750" indent="0">
              <a:buNone/>
            </a:pPr>
            <a:endParaRPr lang="en-US" altLang="zh-CN"/>
          </a:p>
          <a:p>
            <a:pPr marL="158750" indent="0">
              <a:buNone/>
            </a:pP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数字孪生工具</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轩辕大模型系统架构图</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基于文本生成代码场景的三维驾驶场景实时大模型</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网络连接</a:t>
            </a:r>
            <a:endParaRPr lang="en-US" altLang="zh-CN" sz="1100" b="1">
              <a:solidFill>
                <a:srgbClr val="39373D"/>
              </a:solidFill>
              <a:latin typeface="Muli"/>
              <a:ea typeface="Muli"/>
              <a:cs typeface="Muli"/>
              <a:sym typeface="Muli"/>
            </a:endParaRPr>
          </a:p>
          <a:p>
            <a:pPr marL="0" indent="0">
              <a:buNone/>
            </a:pPr>
            <a:r>
              <a:rPr lang="zh-CN" altLang="en-US" sz="1100" b="1">
                <a:solidFill>
                  <a:srgbClr val="39373D"/>
                </a:solidFill>
                <a:latin typeface="Muli"/>
                <a:ea typeface="Muli"/>
                <a:cs typeface="Muli"/>
                <a:sym typeface="Muli"/>
              </a:rPr>
              <a:t>背外侧纹状体 和 运动皮层  控制自动驾驶行为</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camera_inherit.jpg</a:t>
            </a:r>
          </a:p>
          <a:p>
            <a:pPr marL="0" lvl="0" indent="0" algn="l" rtl="0">
              <a:spcBef>
                <a:spcPts val="0"/>
              </a:spcBef>
              <a:spcAft>
                <a:spcPts val="0"/>
              </a:spcAft>
              <a:buClr>
                <a:schemeClr val="dk1"/>
              </a:buClr>
              <a:buSzPts val="1100"/>
              <a:buFont typeface="Arial" panose="020B0604020202020204"/>
              <a:buNone/>
            </a:pPr>
            <a:endParaRPr lang="en-US" smtClean="0">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D:\work\workspace\carla\Unreal\CarlaUE4\Plugins\Carla\Source\Carla\Sensor\Sensor.cpp</a:t>
            </a:r>
          </a:p>
          <a:p>
            <a:pPr marL="0" lvl="0" indent="0" algn="l" rtl="0">
              <a:spcBef>
                <a:spcPts val="0"/>
              </a:spcBef>
              <a:spcAft>
                <a:spcPts val="0"/>
              </a:spcAft>
              <a:buClr>
                <a:schemeClr val="dk1"/>
              </a:buClr>
              <a:buSzPts val="1100"/>
              <a:buFont typeface="Arial" panose="020B0604020202020204"/>
              <a:buNone/>
            </a:pPr>
            <a:endParaRPr lang="en-US" smtClean="0">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smtClean="0"/>
              <a:t>https://zhuanlan.zhihu.com/p/646579280</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8859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a:t>省教育厅</a:t>
            </a:r>
          </a:p>
        </p:txBody>
      </p:sp>
      <p:sp>
        <p:nvSpPr>
          <p:cNvPr id="4" name="灯片编号占位符 3"/>
          <p:cNvSpPr>
            <a:spLocks noGrp="1"/>
          </p:cNvSpPr>
          <p:nvPr>
            <p:ph type="sldNum" sz="quarter" idx="10"/>
          </p:nvPr>
        </p:nvSpPr>
        <p:spPr/>
        <p:txBody>
          <a:bodyPr/>
          <a:lstStyle/>
          <a:p>
            <a:fld id="{E6C8F347-F7F3-4AF8-8820-434BC3271F76}"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导航</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t>build_modules.jpg</a:t>
            </a:r>
          </a:p>
          <a:p>
            <a:pPr marL="0" lvl="0" indent="0" algn="l" rtl="0">
              <a:spcBef>
                <a:spcPts val="0"/>
              </a:spcBef>
              <a:spcAft>
                <a:spcPts val="0"/>
              </a:spcAft>
              <a:buClr>
                <a:schemeClr val="dk1"/>
              </a:buClr>
              <a:buSzPts val="1100"/>
              <a:buFont typeface="Arial" panose="020B0604020202020204"/>
              <a:buNone/>
            </a:pPr>
            <a:r>
              <a:rPr lang="en-US"/>
              <a:t>LibCarla </a:t>
            </a:r>
            <a:r>
              <a:rPr lang="zh-CN" altLang="en-US"/>
              <a:t>客户端： </a:t>
            </a:r>
            <a:r>
              <a:rPr lang="en-US"/>
              <a:t>PythonAPI\carla\dependencies\lib\carla_client_debug.lib</a:t>
            </a:r>
          </a:p>
          <a:p>
            <a:pPr marL="0" lvl="0" indent="0" algn="l" rtl="0">
              <a:spcBef>
                <a:spcPts val="0"/>
              </a:spcBef>
              <a:spcAft>
                <a:spcPts val="0"/>
              </a:spcAft>
              <a:buClr>
                <a:schemeClr val="dk1"/>
              </a:buClr>
              <a:buSzPts val="1100"/>
              <a:buFont typeface="Arial" panose="020B0604020202020204"/>
              <a:buNone/>
            </a:pPr>
            <a:r>
              <a:rPr lang="en-US" altLang="zh-CN"/>
              <a:t>LibCarla </a:t>
            </a:r>
            <a:r>
              <a:rPr lang="zh-CN" altLang="en-US"/>
              <a:t>服务端：</a:t>
            </a:r>
            <a:r>
              <a:rPr lang="en-US" altLang="zh-CN" baseline="0"/>
              <a:t> Unreal\CarlaUE4\Plugins\Carla\CarlaDependencies\lib\carla_server_debug.lib</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https://zhuanlan.zhihu.com/p/334657641</a:t>
            </a:r>
          </a:p>
          <a:p>
            <a:pPr marL="0" lvl="0" indent="0" algn="l" rtl="0">
              <a:spcBef>
                <a:spcPts val="0"/>
              </a:spcBef>
              <a:spcAft>
                <a:spcPts val="0"/>
              </a:spcAft>
              <a:buClr>
                <a:schemeClr val="dk1"/>
              </a:buClr>
              <a:buSzPts val="1100"/>
              <a:buFont typeface="Arial" panose="020B0604020202020204"/>
              <a:buNone/>
            </a:pPr>
            <a:r>
              <a:rPr lang="zh-CN" altLang="en-US"/>
              <a:t>包含传输协议（</a:t>
            </a:r>
            <a:r>
              <a:rPr lang="en-US" altLang="zh-CN"/>
              <a:t>TCP</a:t>
            </a:r>
            <a:r>
              <a:rPr lang="zh-CN" altLang="en-US"/>
              <a:t>、</a:t>
            </a:r>
            <a:r>
              <a:rPr lang="en-US" altLang="zh-CN"/>
              <a:t>HTTP</a:t>
            </a:r>
            <a:r>
              <a:rPr lang="zh-CN" altLang="en-US"/>
              <a:t>） 和 序列化协议，</a:t>
            </a:r>
            <a:r>
              <a:rPr lang="en-US" altLang="zh-CN"/>
              <a:t>Carla</a:t>
            </a:r>
            <a:r>
              <a:rPr lang="zh-CN" altLang="en-US"/>
              <a:t>使用</a:t>
            </a:r>
            <a:r>
              <a:rPr lang="en-US" altLang="zh-CN"/>
              <a:t>TCP</a:t>
            </a:r>
            <a:r>
              <a:rPr lang="zh-CN" altLang="en-US"/>
              <a:t>协</a:t>
            </a:r>
            <a:r>
              <a:rPr lang="zh-CN" altLang="en-US" smtClean="0"/>
              <a:t>议</a:t>
            </a:r>
            <a:endParaRPr lang="en-US" altLang="zh-CN" smtClean="0"/>
          </a:p>
          <a:p>
            <a:pPr marL="0" lvl="0" indent="0" algn="l" rtl="0">
              <a:spcBef>
                <a:spcPts val="0"/>
              </a:spcBef>
              <a:spcAft>
                <a:spcPts val="0"/>
              </a:spcAft>
              <a:buClr>
                <a:schemeClr val="dk1"/>
              </a:buClr>
              <a:buSzPts val="1100"/>
              <a:buFont typeface="Arial" panose="020B0604020202020204"/>
              <a:buNone/>
            </a:pPr>
            <a:r>
              <a:rPr lang="en-US" altLang="zh-CN" smtClean="0"/>
              <a:t>https://github.com/rpclib/rpclib</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docs\img\vehicle_customization</a:t>
            </a:r>
          </a:p>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Skeleton </a:t>
            </a:r>
            <a:r>
              <a:rPr lang="en-US" altLang="zh-CN" smtClean="0">
                <a:solidFill>
                  <a:srgbClr val="39373D"/>
                </a:solidFill>
              </a:rPr>
              <a:t>Mesh</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1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tm_2_architecture.png</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t>‹#›</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2025/2/10</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2025/2/10</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2025/2/10</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2025/2/10</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2025/2/10</a:t>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2025/2/10</a:t>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2025/2/10</a:t>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a:t>单击此处编辑母版标题样式</a:t>
            </a:r>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2025/2/10</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a:t>单击此处编辑母版标题样式</a:t>
            </a:r>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2025/2/10</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2025/2/10</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2025/2/10</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1"/>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t>2025/2/10</a:t>
            </a:fld>
            <a:endParaRPr lang="zh-CN" altLang="en-US" kern="1200" noProof="1"/>
          </a:p>
        </p:txBody>
      </p:sp>
      <p:sp>
        <p:nvSpPr>
          <p:cNvPr id="8" name="页脚占位符 7"/>
          <p:cNvSpPr>
            <a:spLocks noGrp="1"/>
          </p:cNvSpPr>
          <p:nvPr>
            <p:ph type="ftr" sz="quarter" idx="11"/>
            <p:custDataLst>
              <p:tags r:id="rId2"/>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3"/>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t>‹#›</a:t>
            </a:fld>
            <a:endParaRPr lang="zh-CN" altLang="en-US" kern="1200"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：湖南大学</a:t>
            </a: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p>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月</a:t>
            </a: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谢谢各位专家！</a:t>
            </a:r>
          </a:p>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敬请批评指正！</a:t>
            </a: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五</a:t>
            </a: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一、背景与意义</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二、内容与方案</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三、创新与成果</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四、基础与条件</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五、进度与预算</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五、项目总结</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t>2025/2/10</a:t>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t>‹#›</a:t>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vl2pPr lvl="1"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2pPr>
            <a:lvl3pPr lvl="2"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3pPr>
            <a:lvl4pPr lvl="3"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4pPr>
            <a:lvl5pPr lvl="4"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5pPr>
            <a:lvl6pPr lvl="5"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6pPr>
            <a:lvl7pPr lvl="6"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7pPr>
            <a:lvl8pPr lvl="7"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8pPr>
            <a:lvl9pPr lvl="8"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9pPr>
          </a:lstStyle>
          <a:p>
            <a:endParaRPr/>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stStyle>
          <a:p>
            <a:endParaRPr/>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endParaRPr/>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panose="020B0606030504020204"/>
              <a:buChar char="●"/>
              <a:defRPr sz="18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1pPr>
            <a:lvl2pPr marL="914400" marR="0" lvl="1"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2pPr>
            <a:lvl3pPr marL="1371600" marR="0" lvl="2"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3pPr>
            <a:lvl4pPr marL="1828800" marR="0" lvl="3"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4pPr>
            <a:lvl5pPr marL="2286000" marR="0" lvl="4"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5pPr>
            <a:lvl6pPr marL="2743200" marR="0" lvl="5"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6pPr>
            <a:lvl7pPr marL="3200400" marR="0" lvl="6"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7pPr>
            <a:lvl8pPr marL="3657600" marR="0" lvl="7"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8pPr>
            <a:lvl9pPr marL="4114800" marR="0" lvl="8" indent="-317500" algn="l" rtl="0">
              <a:lnSpc>
                <a:spcPct val="115000"/>
              </a:lnSpc>
              <a:spcBef>
                <a:spcPts val="1600"/>
              </a:spcBef>
              <a:spcAft>
                <a:spcPts val="160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2025/2/10</a:t>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t>2025/2/10</a:t>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t>‹#›</a:t>
            </a:fld>
            <a:endParaRPr lang="zh-CN" altLang="en-US" kern="1200">
              <a:solidFill>
                <a:prstClr val="black">
                  <a:tint val="75000"/>
                </a:prstClr>
              </a:solidFill>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10.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7.jpe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48.jpeg"/><Relationship Id="rId9" Type="http://schemas.openxmlformats.org/officeDocument/2006/relationships/image" Target="../media/image57.png"/><Relationship Id="rId14" Type="http://schemas.openxmlformats.org/officeDocument/2006/relationships/image" Target="../media/image6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286760" y="3919855"/>
            <a:ext cx="1560195" cy="33718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虚幻场景</a:t>
            </a:r>
            <a:endParaRPr lang="zh-CN" altLang="en-US" b="1">
              <a:solidFill>
                <a:schemeClr val="tx1"/>
              </a:solidFill>
            </a:endParaRP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p>
        </p:txBody>
      </p:sp>
      <p:sp>
        <p:nvSpPr>
          <p:cNvPr id="46" name="圆角矩形 45"/>
          <p:cNvSpPr/>
          <p:nvPr/>
        </p:nvSpPr>
        <p:spPr>
          <a:xfrm>
            <a:off x="3052445" y="4466590"/>
            <a:ext cx="2030095" cy="31369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地图孪生</a:t>
            </a:r>
            <a:r>
              <a:rPr lang="en-US" altLang="zh-CN" b="1" smtClean="0">
                <a:solidFill>
                  <a:schemeClr val="tx1"/>
                </a:solidFill>
              </a:rPr>
              <a:t>/</a:t>
            </a:r>
            <a:r>
              <a:rPr lang="zh-CN" altLang="en-US" b="1" smtClean="0">
                <a:solidFill>
                  <a:schemeClr val="tx1"/>
                </a:solidFill>
              </a:rPr>
              <a:t>资产孪生</a:t>
            </a:r>
            <a:endParaRPr lang="zh-CN" altLang="en-US" b="1">
              <a:solidFill>
                <a:schemeClr val="tx1"/>
              </a:solidFill>
            </a:endParaRP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347595" y="2595880"/>
            <a:ext cx="74358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模拟器</a:t>
            </a: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感</a:t>
            </a:r>
            <a:r>
              <a:rPr lang="zh-CN" altLang="en-US" b="1">
                <a:solidFill>
                  <a:schemeClr val="tx1"/>
                </a:solidFill>
              </a:rPr>
              <a:t>知</a:t>
            </a: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规</a:t>
            </a:r>
            <a:r>
              <a:rPr lang="zh-CN" altLang="en-US" b="1">
                <a:solidFill>
                  <a:schemeClr val="tx1"/>
                </a:solidFill>
              </a:rPr>
              <a:t>划</a:t>
            </a: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控</a:t>
            </a:r>
            <a:r>
              <a:rPr lang="zh-CN" altLang="en-US" b="1">
                <a:solidFill>
                  <a:schemeClr val="tx1"/>
                </a:solidFill>
              </a:rPr>
              <a:t>制</a:t>
            </a:r>
          </a:p>
        </p:txBody>
      </p:sp>
      <p:sp>
        <p:nvSpPr>
          <p:cNvPr id="57" name="矩形 56"/>
          <p:cNvSpPr/>
          <p:nvPr/>
        </p:nvSpPr>
        <p:spPr>
          <a:xfrm>
            <a:off x="2918460" y="3807460"/>
            <a:ext cx="2297430" cy="106934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395857" y="425097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现</a:t>
            </a:r>
            <a:r>
              <a:rPr lang="zh-CN" altLang="en-US" sz="1200" b="1" smtClean="0">
                <a:solidFill>
                  <a:schemeClr val="tx1"/>
                </a:solidFill>
              </a:rPr>
              <a:t>实场景</a:t>
            </a:r>
            <a:endParaRPr lang="zh-CN" altLang="en-US" sz="1200" b="1">
              <a:solidFill>
                <a:schemeClr val="tx1"/>
              </a:solidFill>
            </a:endParaRP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612977" y="47514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p>
        </p:txBody>
      </p:sp>
      <p:sp>
        <p:nvSpPr>
          <p:cNvPr id="67" name="矩形 66"/>
          <p:cNvSpPr/>
          <p:nvPr/>
        </p:nvSpPr>
        <p:spPr>
          <a:xfrm>
            <a:off x="3162522" y="46530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p>
        </p:txBody>
      </p:sp>
      <p:sp>
        <p:nvSpPr>
          <p:cNvPr id="69" name="矩形 68"/>
          <p:cNvSpPr/>
          <p:nvPr/>
        </p:nvSpPr>
        <p:spPr>
          <a:xfrm>
            <a:off x="2347595" y="698500"/>
            <a:ext cx="497840"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代理</a:t>
            </a:r>
          </a:p>
        </p:txBody>
      </p:sp>
      <p:cxnSp>
        <p:nvCxnSpPr>
          <p:cNvPr id="7" name="直接箭头连接符 6"/>
          <p:cNvCxnSpPr>
            <a:stCxn id="46" idx="0"/>
            <a:endCxn id="41" idx="2"/>
          </p:cNvCxnSpPr>
          <p:nvPr/>
        </p:nvCxnSpPr>
        <p:spPr>
          <a:xfrm flipH="1" flipV="1">
            <a:off x="4067061" y="4256723"/>
            <a:ext cx="635" cy="209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V="1">
            <a:off x="4067333" y="3434912"/>
            <a:ext cx="0" cy="48514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3"/>
          <a:stretch>
            <a:fillRect/>
          </a:stretch>
        </p:blipFill>
        <p:spPr>
          <a:xfrm>
            <a:off x="802555" y="327991"/>
            <a:ext cx="830751" cy="733456"/>
          </a:xfrm>
          <a:prstGeom prst="rect">
            <a:avLst/>
          </a:prstGeom>
        </p:spPr>
      </p:pic>
      <p:sp>
        <p:nvSpPr>
          <p:cNvPr id="48" name="圆角矩形 49"/>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4"/>
          <a:stretch>
            <a:fillRect/>
          </a:stretch>
        </p:blipFill>
        <p:spPr>
          <a:xfrm>
            <a:off x="710780" y="1477988"/>
            <a:ext cx="816796" cy="693039"/>
          </a:xfrm>
          <a:prstGeom prst="rect">
            <a:avLst/>
          </a:prstGeom>
        </p:spPr>
      </p:pic>
      <p:sp>
        <p:nvSpPr>
          <p:cNvPr id="51" name="圆角矩形 50"/>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5"/>
          <a:stretch>
            <a:fillRect/>
          </a:stretch>
        </p:blipFill>
        <p:spPr>
          <a:xfrm>
            <a:off x="683395" y="3129033"/>
            <a:ext cx="1071172" cy="604797"/>
          </a:xfrm>
          <a:prstGeom prst="rect">
            <a:avLst/>
          </a:prstGeom>
        </p:spPr>
      </p:pic>
      <p:sp>
        <p:nvSpPr>
          <p:cNvPr id="64" name="圆角矩形 59"/>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6"/>
          <a:stretch>
            <a:fillRect/>
          </a:stretch>
        </p:blipFill>
        <p:spPr>
          <a:xfrm>
            <a:off x="2478370" y="264543"/>
            <a:ext cx="581025" cy="685800"/>
          </a:xfrm>
          <a:prstGeom prst="rect">
            <a:avLst/>
          </a:prstGeom>
        </p:spPr>
      </p:pic>
      <p:sp>
        <p:nvSpPr>
          <p:cNvPr id="66" name="圆角矩形 65"/>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7"/>
          <a:stretch>
            <a:fillRect/>
          </a:stretch>
        </p:blipFill>
        <p:spPr>
          <a:xfrm>
            <a:off x="2357132" y="1439144"/>
            <a:ext cx="809625" cy="628650"/>
          </a:xfrm>
          <a:prstGeom prst="rect">
            <a:avLst/>
          </a:prstGeom>
        </p:spPr>
      </p:pic>
      <p:sp>
        <p:nvSpPr>
          <p:cNvPr id="68" name="圆角矩形 67"/>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8"/>
          <a:stretch>
            <a:fillRect/>
          </a:stretch>
        </p:blipFill>
        <p:spPr>
          <a:xfrm>
            <a:off x="2404756" y="2578626"/>
            <a:ext cx="714375" cy="419100"/>
          </a:xfrm>
          <a:prstGeom prst="rect">
            <a:avLst/>
          </a:prstGeom>
        </p:spPr>
      </p:pic>
      <p:sp>
        <p:nvSpPr>
          <p:cNvPr id="69" name="圆角矩形 68"/>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9"/>
          <a:stretch>
            <a:fillRect/>
          </a:stretch>
        </p:blipFill>
        <p:spPr>
          <a:xfrm>
            <a:off x="2476191" y="3470521"/>
            <a:ext cx="571500" cy="542925"/>
          </a:xfrm>
          <a:prstGeom prst="rect">
            <a:avLst/>
          </a:prstGeom>
        </p:spPr>
      </p:pic>
      <p:sp>
        <p:nvSpPr>
          <p:cNvPr id="71" name="圆角矩形 70"/>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10"/>
          <a:stretch>
            <a:fillRect/>
          </a:stretch>
        </p:blipFill>
        <p:spPr>
          <a:xfrm>
            <a:off x="3563861" y="111064"/>
            <a:ext cx="1209411" cy="630504"/>
          </a:xfrm>
          <a:prstGeom prst="rect">
            <a:avLst/>
          </a:prstGeom>
        </p:spPr>
      </p:pic>
      <p:sp>
        <p:nvSpPr>
          <p:cNvPr id="74" name="圆角矩形 73"/>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11"/>
          <a:stretch>
            <a:fillRect/>
          </a:stretch>
        </p:blipFill>
        <p:spPr>
          <a:xfrm>
            <a:off x="3652084" y="1094361"/>
            <a:ext cx="439364" cy="494284"/>
          </a:xfrm>
          <a:prstGeom prst="rect">
            <a:avLst/>
          </a:prstGeom>
        </p:spPr>
      </p:pic>
      <p:pic>
        <p:nvPicPr>
          <p:cNvPr id="28" name="图片 27"/>
          <p:cNvPicPr>
            <a:picLocks noChangeAspect="1"/>
          </p:cNvPicPr>
          <p:nvPr/>
        </p:nvPicPr>
        <p:blipFill>
          <a:blip r:embed="rId12"/>
          <a:stretch>
            <a:fillRect/>
          </a:stretch>
        </p:blipFill>
        <p:spPr>
          <a:xfrm>
            <a:off x="4164388" y="1187368"/>
            <a:ext cx="703994" cy="378563"/>
          </a:xfrm>
          <a:prstGeom prst="rect">
            <a:avLst/>
          </a:prstGeom>
        </p:spPr>
      </p:pic>
      <p:pic>
        <p:nvPicPr>
          <p:cNvPr id="29" name="图片 28"/>
          <p:cNvPicPr>
            <a:picLocks noChangeAspect="1"/>
          </p:cNvPicPr>
          <p:nvPr/>
        </p:nvPicPr>
        <p:blipFill>
          <a:blip r:embed="rId13"/>
          <a:stretch>
            <a:fillRect/>
          </a:stretch>
        </p:blipFill>
        <p:spPr>
          <a:xfrm>
            <a:off x="3694923" y="1718983"/>
            <a:ext cx="372287" cy="595659"/>
          </a:xfrm>
          <a:prstGeom prst="rect">
            <a:avLst/>
          </a:prstGeom>
        </p:spPr>
      </p:pic>
      <p:pic>
        <p:nvPicPr>
          <p:cNvPr id="31" name="图片 30"/>
          <p:cNvPicPr>
            <a:picLocks noChangeAspect="1"/>
          </p:cNvPicPr>
          <p:nvPr/>
        </p:nvPicPr>
        <p:blipFill>
          <a:blip r:embed="rId14"/>
          <a:stretch>
            <a:fillRect/>
          </a:stretch>
        </p:blipFill>
        <p:spPr>
          <a:xfrm>
            <a:off x="4222181" y="1789146"/>
            <a:ext cx="540450" cy="509390"/>
          </a:xfrm>
          <a:prstGeom prst="rect">
            <a:avLst/>
          </a:prstGeom>
        </p:spPr>
      </p:pic>
      <p:sp>
        <p:nvSpPr>
          <p:cNvPr id="75" name="圆角矩形 74"/>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5"/>
          <a:stretch>
            <a:fillRect/>
          </a:stretch>
        </p:blipFill>
        <p:spPr>
          <a:xfrm>
            <a:off x="3678673" y="2915972"/>
            <a:ext cx="463968" cy="476508"/>
          </a:xfrm>
          <a:prstGeom prst="rect">
            <a:avLst/>
          </a:prstGeom>
        </p:spPr>
      </p:pic>
      <p:pic>
        <p:nvPicPr>
          <p:cNvPr id="34" name="图片 33"/>
          <p:cNvPicPr>
            <a:picLocks noChangeAspect="1"/>
          </p:cNvPicPr>
          <p:nvPr/>
        </p:nvPicPr>
        <p:blipFill>
          <a:blip r:embed="rId16"/>
          <a:stretch>
            <a:fillRect/>
          </a:stretch>
        </p:blipFill>
        <p:spPr>
          <a:xfrm>
            <a:off x="4237535" y="2944586"/>
            <a:ext cx="690525" cy="460350"/>
          </a:xfrm>
          <a:prstGeom prst="rect">
            <a:avLst/>
          </a:prstGeom>
        </p:spPr>
      </p:pic>
      <p:sp>
        <p:nvSpPr>
          <p:cNvPr id="91" name="圆角矩形 90"/>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7"/>
          <a:stretch>
            <a:fillRect/>
          </a:stretch>
        </p:blipFill>
        <p:spPr>
          <a:xfrm>
            <a:off x="3646741" y="3854693"/>
            <a:ext cx="510370" cy="443536"/>
          </a:xfrm>
          <a:prstGeom prst="rect">
            <a:avLst/>
          </a:prstGeom>
        </p:spPr>
      </p:pic>
      <p:pic>
        <p:nvPicPr>
          <p:cNvPr id="37" name="图片 36"/>
          <p:cNvPicPr>
            <a:picLocks noChangeAspect="1"/>
          </p:cNvPicPr>
          <p:nvPr/>
        </p:nvPicPr>
        <p:blipFill>
          <a:blip r:embed="rId18"/>
          <a:stretch>
            <a:fillRect/>
          </a:stretch>
        </p:blipFill>
        <p:spPr>
          <a:xfrm>
            <a:off x="4335968" y="3826053"/>
            <a:ext cx="477034" cy="484154"/>
          </a:xfrm>
          <a:prstGeom prst="rect">
            <a:avLst/>
          </a:prstGeom>
        </p:spPr>
      </p:pic>
      <p:sp>
        <p:nvSpPr>
          <p:cNvPr id="100" name="圆角矩形 59"/>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9"/>
          <a:stretch>
            <a:fillRect/>
          </a:stretch>
        </p:blipFill>
        <p:spPr>
          <a:xfrm>
            <a:off x="5467766" y="121435"/>
            <a:ext cx="714101" cy="578362"/>
          </a:xfrm>
          <a:prstGeom prst="rect">
            <a:avLst/>
          </a:prstGeom>
        </p:spPr>
      </p:pic>
      <p:sp>
        <p:nvSpPr>
          <p:cNvPr id="102" name="圆角矩形 101"/>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20"/>
          <a:stretch>
            <a:fillRect/>
          </a:stretch>
        </p:blipFill>
        <p:spPr>
          <a:xfrm>
            <a:off x="5412143" y="1400594"/>
            <a:ext cx="779544" cy="589411"/>
          </a:xfrm>
          <a:prstGeom prst="rect">
            <a:avLst/>
          </a:prstGeom>
        </p:spPr>
      </p:pic>
      <p:pic>
        <p:nvPicPr>
          <p:cNvPr id="42" name="图片 41"/>
          <p:cNvPicPr>
            <a:picLocks noChangeAspect="1"/>
          </p:cNvPicPr>
          <p:nvPr/>
        </p:nvPicPr>
        <p:blipFill>
          <a:blip r:embed="rId21"/>
          <a:stretch>
            <a:fillRect/>
          </a:stretch>
        </p:blipFill>
        <p:spPr>
          <a:xfrm>
            <a:off x="5352683" y="2364099"/>
            <a:ext cx="913730" cy="501221"/>
          </a:xfrm>
          <a:prstGeom prst="rect">
            <a:avLst/>
          </a:prstGeom>
        </p:spPr>
      </p:pic>
      <p:sp>
        <p:nvSpPr>
          <p:cNvPr id="106" name="圆角矩形 105"/>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2"/>
          <a:stretch>
            <a:fillRect/>
          </a:stretch>
        </p:blipFill>
        <p:spPr>
          <a:xfrm>
            <a:off x="5229430" y="3771353"/>
            <a:ext cx="561554" cy="567059"/>
          </a:xfrm>
          <a:prstGeom prst="rect">
            <a:avLst/>
          </a:prstGeom>
        </p:spPr>
      </p:pic>
      <p:sp>
        <p:nvSpPr>
          <p:cNvPr id="111" name="圆角矩形 110"/>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3"/>
          <a:stretch>
            <a:fillRect/>
          </a:stretch>
        </p:blipFill>
        <p:spPr>
          <a:xfrm>
            <a:off x="6873981" y="137426"/>
            <a:ext cx="1294975" cy="672075"/>
          </a:xfrm>
          <a:prstGeom prst="rect">
            <a:avLst/>
          </a:prstGeom>
        </p:spPr>
      </p:pic>
      <p:sp>
        <p:nvSpPr>
          <p:cNvPr id="116" name="圆角矩形 59"/>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4"/>
          <a:stretch>
            <a:fillRect/>
          </a:stretch>
        </p:blipFill>
        <p:spPr>
          <a:xfrm>
            <a:off x="6884971" y="1528897"/>
            <a:ext cx="1283985" cy="504601"/>
          </a:xfrm>
          <a:prstGeom prst="rect">
            <a:avLst/>
          </a:prstGeom>
        </p:spPr>
      </p:pic>
      <p:sp>
        <p:nvSpPr>
          <p:cNvPr id="121" name="圆角矩形 120"/>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5"/>
          <a:stretch>
            <a:fillRect/>
          </a:stretch>
        </p:blipFill>
        <p:spPr>
          <a:xfrm>
            <a:off x="6989352" y="2250618"/>
            <a:ext cx="1050392" cy="1016940"/>
          </a:xfrm>
          <a:prstGeom prst="rect">
            <a:avLst/>
          </a:prstGeom>
        </p:spPr>
      </p:pic>
      <p:sp>
        <p:nvSpPr>
          <p:cNvPr id="123" name="圆角矩形 122"/>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6"/>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p>
        </p:txBody>
      </p:sp>
      <p:sp>
        <p:nvSpPr>
          <p:cNvPr id="18" name="圆角矩形 17"/>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p>
        </p:txBody>
      </p:sp>
      <p:sp>
        <p:nvSpPr>
          <p:cNvPr id="19" name="圆角矩形 18"/>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p>
        </p:txBody>
      </p:sp>
      <p:sp>
        <p:nvSpPr>
          <p:cNvPr id="20" name="圆角矩形 19"/>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p>
        </p:txBody>
      </p:sp>
      <p:sp>
        <p:nvSpPr>
          <p:cNvPr id="21" name="圆角矩形 20"/>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p>
        </p:txBody>
      </p:sp>
      <p:sp>
        <p:nvSpPr>
          <p:cNvPr id="22" name="圆角矩形 21"/>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p>
        </p:txBody>
      </p:sp>
      <p:sp>
        <p:nvSpPr>
          <p:cNvPr id="24" name="圆角矩形 23"/>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p>
        </p:txBody>
      </p:sp>
      <p:sp>
        <p:nvSpPr>
          <p:cNvPr id="26" name="圆角矩形 25"/>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p>
        </p:txBody>
      </p:sp>
      <p:sp>
        <p:nvSpPr>
          <p:cNvPr id="29" name="圆角矩形 28"/>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地图瓦片</a:t>
            </a:r>
          </a:p>
        </p:txBody>
      </p:sp>
      <p:sp>
        <p:nvSpPr>
          <p:cNvPr id="33" name="圆角矩形 32"/>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p>
        </p:txBody>
      </p:sp>
      <p:sp>
        <p:nvSpPr>
          <p:cNvPr id="34" name="圆角矩形 33"/>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主服务器</a:t>
            </a: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p:cNvCxnSpPr>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服务器</a:t>
            </a:r>
          </a:p>
        </p:txBody>
      </p:sp>
      <p:sp>
        <p:nvSpPr>
          <p:cNvPr id="25" name="圆角矩形 59"/>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sp>
        <p:nvSpPr>
          <p:cNvPr id="27" name="圆角矩形 59"/>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cxnSp>
        <p:nvCxnSpPr>
          <p:cNvPr id="30" name="直接箭头连接符 29"/>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sp>
        <p:nvSpPr>
          <p:cNvPr id="45" name="圆角矩形 49"/>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cxnSp>
        <p:nvCxnSpPr>
          <p:cNvPr id="47" name="直接箭头连接符 46"/>
          <p:cNvCxnSpPr>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sp>
        <p:nvSpPr>
          <p:cNvPr id="55" name="圆角矩形 59"/>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cxnSp>
        <p:nvCxnSpPr>
          <p:cNvPr id="59" name="直接箭头连接符 58"/>
          <p:cNvCxnSpPr>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lumMod val="50000"/>
                  </a:schemeClr>
                </a:solidFill>
              </a:rPr>
              <a:t>GPU 1</a:t>
            </a:r>
            <a:endParaRPr lang="zh-CN" altLang="en-US" b="1" dirty="0">
              <a:solidFill>
                <a:schemeClr val="bg1">
                  <a:lumMod val="50000"/>
                </a:schemeClr>
              </a:solidFill>
            </a:endParaRPr>
          </a:p>
        </p:txBody>
      </p:sp>
      <p:sp>
        <p:nvSpPr>
          <p:cNvPr id="74" name="平行四边形 73"/>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lumMod val="50000"/>
                  </a:schemeClr>
                </a:solidFill>
              </a:rPr>
              <a:t>GPU 0</a:t>
            </a:r>
            <a:endParaRPr lang="zh-CN" altLang="en-US" b="1" dirty="0">
              <a:solidFill>
                <a:schemeClr val="bg1">
                  <a:lumMod val="50000"/>
                </a:schemeClr>
              </a:solidFill>
            </a:endParaRPr>
          </a:p>
        </p:txBody>
      </p:sp>
      <p:cxnSp>
        <p:nvCxnSpPr>
          <p:cNvPr id="91" name="连接符: 肘形 90"/>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 name="圆角矩形 31"/>
          <p:cNvSpPr/>
          <p:nvPr/>
        </p:nvSpPr>
        <p:spPr>
          <a:xfrm>
            <a:off x="2609934" y="1408864"/>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场景</a:t>
            </a:r>
            <a:endParaRPr lang="en-US" altLang="zh-CN" b="1" dirty="0">
              <a:solidFill>
                <a:schemeClr val="tx1"/>
              </a:solidFill>
            </a:endParaRPr>
          </a:p>
          <a:p>
            <a:pPr algn="ctr"/>
            <a:r>
              <a:rPr lang="zh-CN" altLang="en-US" b="1" dirty="0">
                <a:solidFill>
                  <a:schemeClr val="tx1"/>
                </a:solidFill>
              </a:rPr>
              <a:t>数据</a:t>
            </a:r>
          </a:p>
        </p:txBody>
      </p:sp>
      <p:sp>
        <p:nvSpPr>
          <p:cNvPr id="3" name="圆角矩形 31"/>
          <p:cNvSpPr/>
          <p:nvPr/>
        </p:nvSpPr>
        <p:spPr>
          <a:xfrm>
            <a:off x="2599029" y="1870582"/>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2002</a:t>
            </a:r>
            <a:endParaRPr lang="zh-CN" altLang="en-US" dirty="0">
              <a:solidFill>
                <a:schemeClr val="tx1"/>
              </a:solidFill>
            </a:endParaRPr>
          </a:p>
        </p:txBody>
      </p:sp>
      <p:sp>
        <p:nvSpPr>
          <p:cNvPr id="34" name="圆角矩形 31"/>
          <p:cNvSpPr/>
          <p:nvPr/>
        </p:nvSpPr>
        <p:spPr>
          <a:xfrm>
            <a:off x="-131836" y="2093897"/>
            <a:ext cx="102936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lumMod val="65000"/>
                  </a:schemeClr>
                </a:solidFill>
              </a:rPr>
              <a:t>-</a:t>
            </a:r>
            <a:r>
              <a:rPr lang="en-US" altLang="zh-CN" b="1" dirty="0" err="1" smtClean="0">
                <a:solidFill>
                  <a:schemeClr val="bg1">
                    <a:lumMod val="65000"/>
                  </a:schemeClr>
                </a:solidFill>
              </a:rPr>
              <a:t>nullrhi</a:t>
            </a:r>
            <a:endParaRPr lang="zh-CN" altLang="en-US" b="1" dirty="0">
              <a:solidFill>
                <a:schemeClr val="bg1">
                  <a:lumMod val="65000"/>
                </a:schemeClr>
              </a:solidFill>
            </a:endParaRPr>
          </a:p>
        </p:txBody>
      </p:sp>
      <p:sp>
        <p:nvSpPr>
          <p:cNvPr id="35" name="圆角矩形 31"/>
          <p:cNvSpPr/>
          <p:nvPr/>
        </p:nvSpPr>
        <p:spPr>
          <a:xfrm>
            <a:off x="1858328" y="2156898"/>
            <a:ext cx="8474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连接</a:t>
            </a:r>
            <a:endParaRPr lang="zh-CN" altLang="en-US" b="1" dirty="0">
              <a:solidFill>
                <a:schemeClr val="tx1"/>
              </a:solidFill>
            </a:endParaRPr>
          </a:p>
        </p:txBody>
      </p:sp>
      <p:sp>
        <p:nvSpPr>
          <p:cNvPr id="37" name="圆角矩形 31"/>
          <p:cNvSpPr/>
          <p:nvPr/>
        </p:nvSpPr>
        <p:spPr>
          <a:xfrm>
            <a:off x="4040501" y="3904337"/>
            <a:ext cx="262731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传感器数据（对用户透明）</a:t>
            </a:r>
            <a:endParaRPr lang="zh-CN" altLang="en-US" b="1" dirty="0">
              <a:solidFill>
                <a:schemeClr val="tx1"/>
              </a:solidFill>
            </a:endParaRPr>
          </a:p>
        </p:txBody>
      </p:sp>
      <p:sp>
        <p:nvSpPr>
          <p:cNvPr id="38" name="圆角矩形 31"/>
          <p:cNvSpPr/>
          <p:nvPr/>
        </p:nvSpPr>
        <p:spPr>
          <a:xfrm>
            <a:off x="1467954" y="1219313"/>
            <a:ext cx="102936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物理数据</a:t>
            </a:r>
            <a:endParaRPr lang="zh-CN" altLang="en-US" b="1" dirty="0">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p:cNvCxnSpPr>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客户器</a:t>
            </a:r>
            <a:r>
              <a:rPr lang="en-US" altLang="zh-CN" dirty="0"/>
              <a:t>(</a:t>
            </a:r>
            <a:r>
              <a:rPr lang="en-US" altLang="zh-CN"/>
              <a:t>Python)</a:t>
            </a:r>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p>
        </p:txBody>
      </p:sp>
      <p:sp>
        <p:nvSpPr>
          <p:cNvPr id="140" name="圆角矩形 49"/>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3"/>
          <a:stretch>
            <a:fillRect/>
          </a:stretch>
        </p:blipFill>
        <p:spPr>
          <a:xfrm>
            <a:off x="4567692" y="1176395"/>
            <a:ext cx="1415736" cy="887736"/>
          </a:xfrm>
          <a:prstGeom prst="rect">
            <a:avLst/>
          </a:prstGeom>
        </p:spPr>
      </p:pic>
      <p:sp>
        <p:nvSpPr>
          <p:cNvPr id="157" name="圆角矩形 156"/>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4"/>
          <a:stretch>
            <a:fillRect/>
          </a:stretch>
        </p:blipFill>
        <p:spPr>
          <a:xfrm>
            <a:off x="5043028" y="2141989"/>
            <a:ext cx="381000" cy="361950"/>
          </a:xfrm>
          <a:prstGeom prst="rect">
            <a:avLst/>
          </a:prstGeom>
        </p:spPr>
      </p:pic>
      <p:sp>
        <p:nvSpPr>
          <p:cNvPr id="158" name="圆角矩形 157"/>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5"/>
          <a:stretch>
            <a:fillRect/>
          </a:stretch>
        </p:blipFill>
        <p:spPr>
          <a:xfrm>
            <a:off x="4522052" y="3292505"/>
            <a:ext cx="1422952" cy="913154"/>
          </a:xfrm>
          <a:prstGeom prst="rect">
            <a:avLst/>
          </a:prstGeom>
        </p:spPr>
      </p:pic>
      <p:pic>
        <p:nvPicPr>
          <p:cNvPr id="7" name="图片 6"/>
          <p:cNvPicPr>
            <a:picLocks noChangeAspect="1"/>
          </p:cNvPicPr>
          <p:nvPr/>
        </p:nvPicPr>
        <p:blipFill>
          <a:blip r:embed="rId6"/>
          <a:stretch>
            <a:fillRect/>
          </a:stretch>
        </p:blipFill>
        <p:spPr>
          <a:xfrm>
            <a:off x="7032147" y="1901721"/>
            <a:ext cx="1749563" cy="987253"/>
          </a:xfrm>
          <a:prstGeom prst="rect">
            <a:avLst/>
          </a:prstGeom>
        </p:spPr>
      </p:pic>
      <p:sp>
        <p:nvSpPr>
          <p:cNvPr id="159" name="圆角矩形 158"/>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7"/>
          <a:stretch>
            <a:fillRect/>
          </a:stretch>
        </p:blipFill>
        <p:spPr>
          <a:xfrm>
            <a:off x="515582" y="3348309"/>
            <a:ext cx="1681888" cy="971757"/>
          </a:xfrm>
          <a:prstGeom prst="rect">
            <a:avLst/>
          </a:prstGeom>
        </p:spPr>
      </p:pic>
      <p:sp>
        <p:nvSpPr>
          <p:cNvPr id="161" name="圆角矩形 160"/>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8"/>
          <a:stretch>
            <a:fillRect/>
          </a:stretch>
        </p:blipFill>
        <p:spPr>
          <a:xfrm>
            <a:off x="7044171" y="383532"/>
            <a:ext cx="1730438" cy="1123861"/>
          </a:xfrm>
          <a:prstGeom prst="rect">
            <a:avLst/>
          </a:prstGeom>
        </p:spPr>
      </p:pic>
      <p:pic>
        <p:nvPicPr>
          <p:cNvPr id="11" name="图片 10"/>
          <p:cNvPicPr>
            <a:picLocks noChangeAspect="1"/>
          </p:cNvPicPr>
          <p:nvPr/>
        </p:nvPicPr>
        <p:blipFill>
          <a:blip r:embed="rId9"/>
          <a:stretch>
            <a:fillRect/>
          </a:stretch>
        </p:blipFill>
        <p:spPr>
          <a:xfrm>
            <a:off x="565765" y="146633"/>
            <a:ext cx="1598074" cy="867732"/>
          </a:xfrm>
          <a:prstGeom prst="rect">
            <a:avLst/>
          </a:prstGeom>
        </p:spPr>
      </p:pic>
      <p:sp>
        <p:nvSpPr>
          <p:cNvPr id="162" name="圆角矩形 161"/>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10"/>
          <a:stretch>
            <a:fillRect/>
          </a:stretch>
        </p:blipFill>
        <p:spPr>
          <a:xfrm>
            <a:off x="578299" y="1170565"/>
            <a:ext cx="1617314" cy="905102"/>
          </a:xfrm>
          <a:prstGeom prst="rect">
            <a:avLst/>
          </a:prstGeom>
        </p:spPr>
      </p:pic>
      <p:sp>
        <p:nvSpPr>
          <p:cNvPr id="163" name="圆角矩形 162"/>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11"/>
          <a:stretch>
            <a:fillRect/>
          </a:stretch>
        </p:blipFill>
        <p:spPr>
          <a:xfrm>
            <a:off x="549213" y="2271081"/>
            <a:ext cx="1614626" cy="876720"/>
          </a:xfrm>
          <a:prstGeom prst="rect">
            <a:avLst/>
          </a:prstGeom>
        </p:spPr>
      </p:pic>
      <p:sp>
        <p:nvSpPr>
          <p:cNvPr id="164" name="圆角矩形 163"/>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2"/>
          <a:stretch>
            <a:fillRect/>
          </a:stretch>
        </p:blipFill>
        <p:spPr>
          <a:xfrm>
            <a:off x="7115480" y="3182933"/>
            <a:ext cx="1645018" cy="1018742"/>
          </a:xfrm>
          <a:prstGeom prst="rect">
            <a:avLst/>
          </a:prstGeom>
        </p:spPr>
      </p:pic>
      <p:sp>
        <p:nvSpPr>
          <p:cNvPr id="165" name="圆角矩形 164"/>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3"/>
          <a:stretch>
            <a:fillRect/>
          </a:stretch>
        </p:blipFill>
        <p:spPr>
          <a:xfrm>
            <a:off x="1860437" y="4603802"/>
            <a:ext cx="685737" cy="447402"/>
          </a:xfrm>
          <a:prstGeom prst="rect">
            <a:avLst/>
          </a:prstGeom>
        </p:spPr>
      </p:pic>
      <p:sp>
        <p:nvSpPr>
          <p:cNvPr id="203" name="圆角矩形 202"/>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4"/>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5"/>
          <a:stretch>
            <a:fillRect/>
          </a:stretch>
        </p:blipFill>
        <p:spPr>
          <a:xfrm>
            <a:off x="7140514" y="4615660"/>
            <a:ext cx="657915" cy="441334"/>
          </a:xfrm>
          <a:prstGeom prst="rect">
            <a:avLst/>
          </a:prstGeom>
        </p:spPr>
      </p:pic>
      <p:sp>
        <p:nvSpPr>
          <p:cNvPr id="207" name="圆角矩形 206"/>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a:t>
            </a:r>
            <a:endParaRPr lang="en-US" altLang="zh-CN" sz="1100" dirty="0">
              <a:solidFill>
                <a:schemeClr val="tx1"/>
              </a:solidFill>
            </a:endParaRPr>
          </a:p>
        </p:txBody>
      </p:sp>
      <p:sp>
        <p:nvSpPr>
          <p:cNvPr id="60" name="圆角矩形 59"/>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3D</a:t>
            </a:r>
            <a:r>
              <a:rPr lang="zh-CN" altLang="en-US" sz="1100">
                <a:solidFill>
                  <a:schemeClr val="tx1"/>
                </a:solidFill>
              </a:rPr>
              <a:t>跟踪</a:t>
            </a:r>
            <a:endParaRPr lang="en-US" altLang="zh-CN" sz="1100" dirty="0">
              <a:solidFill>
                <a:schemeClr val="tx1"/>
              </a:solidFill>
            </a:endParaRPr>
          </a:p>
        </p:txBody>
      </p:sp>
      <p:sp>
        <p:nvSpPr>
          <p:cNvPr id="61" name="圆角矩形 60"/>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姿态估计</a:t>
            </a:r>
            <a:endParaRPr lang="en-US" altLang="zh-CN" sz="11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p>
          <a:p>
            <a:pPr algn="ctr"/>
            <a:r>
              <a:rPr lang="en-US" altLang="zh-CN">
                <a:sym typeface="Wingdings 2" panose="05020102010507070707" pitchFamily="18" charset="2"/>
              </a:rPr>
              <a:t>GenerateAll</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3"/>
          <a:stretch>
            <a:fillRect/>
          </a:stretch>
        </p:blipFill>
        <p:spPr>
          <a:xfrm>
            <a:off x="7900043" y="712929"/>
            <a:ext cx="783371" cy="692143"/>
          </a:xfrm>
          <a:prstGeom prst="rect">
            <a:avLst/>
          </a:prstGeom>
        </p:spPr>
      </p:pic>
      <p:pic>
        <p:nvPicPr>
          <p:cNvPr id="4" name="图片 3"/>
          <p:cNvPicPr>
            <a:picLocks noChangeAspect="1"/>
          </p:cNvPicPr>
          <p:nvPr/>
        </p:nvPicPr>
        <p:blipFill>
          <a:blip r:embed="rId4"/>
          <a:stretch>
            <a:fillRect/>
          </a:stretch>
        </p:blipFill>
        <p:spPr>
          <a:xfrm>
            <a:off x="7831037" y="1993349"/>
            <a:ext cx="921379" cy="991197"/>
          </a:xfrm>
          <a:prstGeom prst="rect">
            <a:avLst/>
          </a:prstGeom>
        </p:spPr>
      </p:pic>
      <p:pic>
        <p:nvPicPr>
          <p:cNvPr id="6" name="图片 5"/>
          <p:cNvPicPr>
            <a:picLocks noChangeAspect="1"/>
          </p:cNvPicPr>
          <p:nvPr/>
        </p:nvPicPr>
        <p:blipFill>
          <a:blip r:embed="rId5"/>
          <a:stretch>
            <a:fillRect/>
          </a:stretch>
        </p:blipFill>
        <p:spPr>
          <a:xfrm>
            <a:off x="7811675" y="3629446"/>
            <a:ext cx="870066" cy="82515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大模型</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生成</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场景</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渲染</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抽取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注入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物理世界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仿真桥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数字世界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理解</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环境感知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规划决策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控制执行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Tree>
  </p:cSld>
  <p:clrMapOvr>
    <a:masterClrMapping/>
  </p:clrMapOvr>
  <p:transition advTm="585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3"/>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4"/>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5"/>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18"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6"/>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7"/>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8"/>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9"/>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10"/>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11"/>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2"/>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pic>
        <p:nvPicPr>
          <p:cNvPr id="14" name="图片 13"/>
          <p:cNvPicPr>
            <a:picLocks noChangeAspect="1"/>
          </p:cNvPicPr>
          <p:nvPr/>
        </p:nvPicPr>
        <p:blipFill>
          <a:blip r:embed="rId13"/>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4"/>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尾侧前额叶皮层</a:t>
            </a: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腹侧前额叶皮层</a:t>
            </a: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背侧前额叶皮层</a:t>
            </a: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眶额皮层</a:t>
            </a: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前运动皮层</a:t>
            </a: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初级运动皮层</a:t>
            </a: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辅助运动皮层</a:t>
            </a: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初级感觉皮层</a:t>
            </a: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后顶叶皮层</a:t>
            </a: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初级视觉皮层</a:t>
            </a: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MT/</a:t>
            </a:r>
          </a:p>
          <a:p>
            <a:pPr algn="ctr"/>
            <a:r>
              <a:rPr lang="en-US" altLang="zh-CN" b="1">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下颞皮层</a:t>
            </a: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丘脑腹外侧核嘴侧</a:t>
            </a: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丘脑腹外侧核尾侧</a:t>
            </a: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脑桥</a:t>
            </a:r>
            <a:r>
              <a:rPr lang="en-US" altLang="zh-CN" sz="1000" b="1">
                <a:solidFill>
                  <a:schemeClr val="tx1"/>
                </a:solidFill>
              </a:rPr>
              <a:t>/</a:t>
            </a:r>
            <a:r>
              <a:rPr lang="zh-CN" altLang="en-US" sz="1000" b="1">
                <a:solidFill>
                  <a:schemeClr val="tx1"/>
                </a:solidFill>
              </a:rPr>
              <a:t>小脑</a:t>
            </a: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红核</a:t>
            </a: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网状核</a:t>
            </a: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上丘</a:t>
            </a:r>
            <a:r>
              <a:rPr lang="en-US" altLang="zh-CN" sz="1000" b="1">
                <a:solidFill>
                  <a:schemeClr val="tx1"/>
                </a:solidFill>
              </a:rPr>
              <a:t>/</a:t>
            </a:r>
            <a:r>
              <a:rPr lang="zh-CN" altLang="en-US" sz="1000" b="1">
                <a:solidFill>
                  <a:schemeClr val="tx1"/>
                </a:solidFill>
              </a:rPr>
              <a:t>前庭核</a:t>
            </a: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脊髓</a:t>
            </a: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63711"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外侧通路</a:t>
            </a:r>
            <a:r>
              <a:rPr lang="en-US" altLang="zh-CN" sz="1000" b="1">
                <a:solidFill>
                  <a:schemeClr val="tx1"/>
                </a:solidFill>
              </a:rPr>
              <a:t>:</a:t>
            </a:r>
            <a:r>
              <a:rPr lang="zh-CN" altLang="en-US" sz="1000" b="1">
                <a:solidFill>
                  <a:schemeClr val="tx1"/>
                </a:solidFill>
              </a:rPr>
              <a:t>远</a:t>
            </a:r>
            <a:r>
              <a:rPr lang="zh-CN" altLang="en-US" sz="1000" b="1" smtClean="0">
                <a:solidFill>
                  <a:schemeClr val="tx1"/>
                </a:solidFill>
              </a:rPr>
              <a:t>端</a:t>
            </a:r>
            <a:endParaRPr lang="zh-CN" altLang="en-US" sz="1000" b="1">
              <a:solidFill>
                <a:schemeClr val="tx1"/>
              </a:solidFill>
            </a:endParaRP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腹内侧通路</a:t>
            </a:r>
            <a:r>
              <a:rPr lang="en-US" altLang="zh-CN" sz="1000" b="1">
                <a:solidFill>
                  <a:schemeClr val="tx1"/>
                </a:solidFill>
              </a:rPr>
              <a:t>:</a:t>
            </a:r>
            <a:r>
              <a:rPr lang="zh-CN" altLang="en-US" sz="1000" b="1">
                <a:solidFill>
                  <a:schemeClr val="tx1"/>
                </a:solidFill>
              </a:rPr>
              <a:t>姿</a:t>
            </a:r>
            <a:r>
              <a:rPr lang="zh-CN" altLang="en-US" sz="1000" b="1" smtClean="0">
                <a:solidFill>
                  <a:schemeClr val="tx1"/>
                </a:solidFill>
              </a:rPr>
              <a:t>势</a:t>
            </a:r>
            <a:endParaRPr lang="zh-CN" altLang="en-US" sz="1000" b="1">
              <a:solidFill>
                <a:schemeClr val="tx1"/>
              </a:solidFill>
            </a:endParaRP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苍白球</a:t>
            </a: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基底神经节（强化学习）</a:t>
            </a: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纹状体</a:t>
            </a: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腹侧纹状体</a:t>
            </a: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背侧纹状体</a:t>
            </a: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评论家</a:t>
            </a: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动作者</a:t>
            </a: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多巴胺</a:t>
            </a:r>
            <a:endParaRPr lang="en-US" altLang="zh-CN" sz="1000" b="1">
              <a:solidFill>
                <a:schemeClr val="tx1"/>
              </a:solidFill>
            </a:endParaRPr>
          </a:p>
          <a:p>
            <a:pPr algn="ctr"/>
            <a:r>
              <a:rPr lang="en-US" altLang="zh-CN" sz="1000" b="1">
                <a:solidFill>
                  <a:schemeClr val="tx1"/>
                </a:solidFill>
              </a:rPr>
              <a:t>(</a:t>
            </a:r>
            <a:r>
              <a:rPr lang="zh-CN" altLang="en-US" sz="1000" b="1">
                <a:solidFill>
                  <a:schemeClr val="tx1"/>
                </a:solidFill>
              </a:rPr>
              <a:t>时间差分误差</a:t>
            </a:r>
            <a:r>
              <a:rPr lang="en-US" altLang="zh-CN" sz="1000" b="1">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a:t>
            </a: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中脑腹侧被盖区</a:t>
            </a:r>
            <a:r>
              <a:rPr lang="en-US" altLang="zh-CN" sz="1000" b="1">
                <a:solidFill>
                  <a:schemeClr val="tx1"/>
                </a:solidFill>
              </a:rPr>
              <a:t>/</a:t>
            </a:r>
            <a:r>
              <a:rPr lang="zh-CN" altLang="en-US" sz="1000" b="1">
                <a:solidFill>
                  <a:schemeClr val="tx1"/>
                </a:solidFill>
              </a:rPr>
              <a:t>黑质致密部</a:t>
            </a: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筛选</a:t>
            </a:r>
            <a:endParaRPr lang="en-US" altLang="zh-CN" sz="1000" b="1">
              <a:solidFill>
                <a:schemeClr val="tx1"/>
              </a:solidFill>
            </a:endParaRPr>
          </a:p>
          <a:p>
            <a:pPr algn="ctr"/>
            <a:r>
              <a:rPr lang="zh-CN" altLang="en-US" sz="1000" b="1">
                <a:solidFill>
                  <a:schemeClr val="tx1"/>
                </a:solidFill>
              </a:rPr>
              <a:t>动作</a:t>
            </a: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目的</a:t>
            </a: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最近事件</a:t>
            </a: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视听内容</a:t>
            </a: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前额叶皮层</a:t>
            </a:r>
          </a:p>
        </p:txBody>
      </p:sp>
      <p:sp>
        <p:nvSpPr>
          <p:cNvPr id="81" name="矩形 80"/>
          <p:cNvSpPr/>
          <p:nvPr/>
        </p:nvSpPr>
        <p:spPr>
          <a:xfrm>
            <a:off x="2306106" y="1306662"/>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smtClean="0">
                <a:solidFill>
                  <a:schemeClr val="bg1">
                    <a:lumMod val="50000"/>
                  </a:schemeClr>
                </a:solidFill>
              </a:rPr>
              <a:t>自我</a:t>
            </a:r>
            <a:endParaRPr lang="zh-CN" altLang="en-US" sz="1000" b="1">
              <a:solidFill>
                <a:schemeClr val="bg1">
                  <a:lumMod val="50000"/>
                </a:schemeClr>
              </a:solidFill>
            </a:endParaRPr>
          </a:p>
        </p:txBody>
      </p:sp>
      <p:sp>
        <p:nvSpPr>
          <p:cNvPr id="83" name="矩形 82"/>
          <p:cNvSpPr/>
          <p:nvPr/>
        </p:nvSpPr>
        <p:spPr>
          <a:xfrm>
            <a:off x="2294654" y="677115"/>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smtClean="0">
                <a:solidFill>
                  <a:schemeClr val="bg1">
                    <a:lumMod val="50000"/>
                  </a:schemeClr>
                </a:solidFill>
              </a:rPr>
              <a:t>社会</a:t>
            </a:r>
            <a:endParaRPr lang="zh-CN" altLang="en-US" sz="1000" b="1">
              <a:solidFill>
                <a:schemeClr val="bg1">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3"/>
          <a:stretch>
            <a:fillRect/>
          </a:stretch>
        </p:blipFill>
        <p:spPr>
          <a:xfrm>
            <a:off x="335614" y="1254843"/>
            <a:ext cx="908798" cy="899664"/>
          </a:xfrm>
          <a:prstGeom prst="rect">
            <a:avLst/>
          </a:prstGeom>
        </p:spPr>
      </p:pic>
      <p:sp>
        <p:nvSpPr>
          <p:cNvPr id="10" name="圆角矩形 49"/>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所有逻辑</a:t>
            </a:r>
            <a:endParaRPr lang="en-US" altLang="zh-CN" sz="1200" b="1"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0" name="矩形 39"/>
          <p:cNvSpPr/>
          <p:nvPr/>
        </p:nvSpPr>
        <p:spPr>
          <a:xfrm>
            <a:off x="4020958" y="1085647"/>
            <a:ext cx="5026109" cy="2145448"/>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58323" y="562211"/>
            <a:ext cx="3731915" cy="3854696"/>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290175" y="62559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C00000"/>
                </a:solidFill>
              </a:rPr>
              <a:t>A</a:t>
            </a:r>
            <a:r>
              <a:rPr lang="en-US" altLang="zh-CN" sz="1100" b="1" smtClean="0">
                <a:solidFill>
                  <a:schemeClr val="tx1"/>
                </a:solidFill>
              </a:rPr>
              <a:t>Sensor</a:t>
            </a:r>
            <a:endParaRPr lang="zh-CN" altLang="en-US" sz="1100" b="1" dirty="0">
              <a:solidFill>
                <a:schemeClr val="tx1"/>
              </a:solidFill>
            </a:endParaRPr>
          </a:p>
        </p:txBody>
      </p:sp>
      <p:sp>
        <p:nvSpPr>
          <p:cNvPr id="10" name="圆角矩形 49"/>
          <p:cNvSpPr/>
          <p:nvPr/>
        </p:nvSpPr>
        <p:spPr>
          <a:xfrm>
            <a:off x="1128956" y="3467409"/>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6" name="圆角矩形 5"/>
          <p:cNvSpPr/>
          <p:nvPr/>
        </p:nvSpPr>
        <p:spPr>
          <a:xfrm>
            <a:off x="290175" y="175004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a:t>
            </a:r>
            <a:r>
              <a:rPr lang="en-US" altLang="zh-CN" sz="1100" b="1" smtClean="0">
                <a:solidFill>
                  <a:srgbClr val="C00000"/>
                </a:solidFill>
              </a:rPr>
              <a:t>SceneCapture</a:t>
            </a:r>
            <a:r>
              <a:rPr lang="en-US" altLang="zh-CN" sz="1100" b="1" smtClean="0">
                <a:solidFill>
                  <a:schemeClr val="tx1"/>
                </a:solidFill>
              </a:rPr>
              <a:t>Sensor</a:t>
            </a:r>
            <a:endParaRPr lang="zh-CN" altLang="en-US" sz="1100" b="1" dirty="0">
              <a:solidFill>
                <a:schemeClr val="tx1"/>
              </a:solidFill>
            </a:endParaRPr>
          </a:p>
        </p:txBody>
      </p:sp>
      <p:cxnSp>
        <p:nvCxnSpPr>
          <p:cNvPr id="4" name="直接箭头连接符 3"/>
          <p:cNvCxnSpPr>
            <a:stCxn id="6" idx="0"/>
            <a:endCxn id="44" idx="2"/>
          </p:cNvCxnSpPr>
          <p:nvPr/>
        </p:nvCxnSpPr>
        <p:spPr>
          <a:xfrm flipV="1">
            <a:off x="1180654" y="1018304"/>
            <a:ext cx="0" cy="7317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290175" y="2863630"/>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a:t>
            </a:r>
            <a:r>
              <a:rPr lang="en-US" altLang="zh-CN" sz="1100" b="1" smtClean="0">
                <a:solidFill>
                  <a:srgbClr val="C00000"/>
                </a:solidFill>
              </a:rPr>
              <a:t>Shader</a:t>
            </a:r>
            <a:r>
              <a:rPr lang="en-US" altLang="zh-CN" sz="1100" b="1" smtClean="0">
                <a:solidFill>
                  <a:schemeClr val="tx1"/>
                </a:solidFill>
              </a:rPr>
              <a:t>BasedSensor</a:t>
            </a:r>
            <a:endParaRPr lang="zh-CN" altLang="en-US" sz="1100" b="1" dirty="0">
              <a:solidFill>
                <a:schemeClr val="tx1"/>
              </a:solidFill>
            </a:endParaRPr>
          </a:p>
        </p:txBody>
      </p:sp>
      <p:cxnSp>
        <p:nvCxnSpPr>
          <p:cNvPr id="7" name="直接箭头连接符 6"/>
          <p:cNvCxnSpPr>
            <a:stCxn id="9" idx="0"/>
            <a:endCxn id="6" idx="2"/>
          </p:cNvCxnSpPr>
          <p:nvPr/>
        </p:nvCxnSpPr>
        <p:spPr>
          <a:xfrm flipV="1">
            <a:off x="1180654" y="2142754"/>
            <a:ext cx="0" cy="720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90175" y="3943353"/>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ASceneCapture</a:t>
            </a:r>
            <a:r>
              <a:rPr lang="en-US" altLang="zh-CN" sz="1100" b="1" smtClean="0">
                <a:solidFill>
                  <a:srgbClr val="C00000"/>
                </a:solidFill>
              </a:rPr>
              <a:t>Camera</a:t>
            </a:r>
            <a:endParaRPr lang="zh-CN" altLang="en-US" sz="1100" b="1" dirty="0">
              <a:solidFill>
                <a:srgbClr val="C00000"/>
              </a:solidFill>
            </a:endParaRPr>
          </a:p>
        </p:txBody>
      </p:sp>
      <p:cxnSp>
        <p:nvCxnSpPr>
          <p:cNvPr id="12" name="直接箭头连接符 11"/>
          <p:cNvCxnSpPr>
            <a:stCxn id="13" idx="0"/>
            <a:endCxn id="9" idx="2"/>
          </p:cNvCxnSpPr>
          <p:nvPr/>
        </p:nvCxnSpPr>
        <p:spPr>
          <a:xfrm flipV="1">
            <a:off x="1180654" y="3256335"/>
            <a:ext cx="0" cy="6870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1159580" y="238768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18" name="圆角矩形 49"/>
          <p:cNvSpPr/>
          <p:nvPr/>
        </p:nvSpPr>
        <p:spPr>
          <a:xfrm>
            <a:off x="1175736" y="126323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19" name="圆角矩形 18"/>
          <p:cNvSpPr/>
          <p:nvPr/>
        </p:nvSpPr>
        <p:spPr>
          <a:xfrm>
            <a:off x="2626881" y="1750048"/>
            <a:ext cx="113088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F</a:t>
            </a:r>
            <a:r>
              <a:rPr lang="en-US" altLang="zh-CN" sz="1100" b="1" smtClean="0">
                <a:solidFill>
                  <a:srgbClr val="C00000"/>
                </a:solidFill>
              </a:rPr>
              <a:t>Pixel</a:t>
            </a:r>
            <a:r>
              <a:rPr lang="en-US" altLang="zh-CN" sz="1100" b="1" smtClean="0">
                <a:solidFill>
                  <a:schemeClr val="tx1"/>
                </a:solidFill>
              </a:rPr>
              <a:t>Reader</a:t>
            </a:r>
            <a:endParaRPr lang="zh-CN" altLang="en-US" sz="1100" b="1" dirty="0">
              <a:solidFill>
                <a:schemeClr val="tx1"/>
              </a:solidFill>
            </a:endParaRPr>
          </a:p>
        </p:txBody>
      </p:sp>
      <p:cxnSp>
        <p:nvCxnSpPr>
          <p:cNvPr id="16" name="直接箭头连接符 15"/>
          <p:cNvCxnSpPr>
            <a:stCxn id="19" idx="1"/>
            <a:endCxn id="6" idx="3"/>
          </p:cNvCxnSpPr>
          <p:nvPr/>
        </p:nvCxnSpPr>
        <p:spPr>
          <a:xfrm flipH="1">
            <a:off x="2071133" y="1946401"/>
            <a:ext cx="55574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圆角矩形 49"/>
          <p:cNvSpPr/>
          <p:nvPr/>
        </p:nvSpPr>
        <p:spPr>
          <a:xfrm>
            <a:off x="2122503" y="1666808"/>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引用</a:t>
            </a:r>
            <a:endParaRPr lang="en-US" altLang="zh-CN" sz="1200" b="1" dirty="0">
              <a:solidFill>
                <a:schemeClr val="tx1"/>
              </a:solidFill>
            </a:endParaRPr>
          </a:p>
        </p:txBody>
      </p:sp>
      <p:sp>
        <p:nvSpPr>
          <p:cNvPr id="23" name="圆角矩形 22"/>
          <p:cNvSpPr/>
          <p:nvPr/>
        </p:nvSpPr>
        <p:spPr>
          <a:xfrm>
            <a:off x="4475520" y="1274103"/>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TextureRenderTarget2D.h</a:t>
            </a:r>
            <a:endParaRPr lang="zh-CN" altLang="en-US" sz="1100" b="1" dirty="0">
              <a:solidFill>
                <a:schemeClr val="tx1"/>
              </a:solidFill>
            </a:endParaRPr>
          </a:p>
        </p:txBody>
      </p:sp>
      <p:sp>
        <p:nvSpPr>
          <p:cNvPr id="24" name="圆角矩形 23"/>
          <p:cNvSpPr/>
          <p:nvPr/>
        </p:nvSpPr>
        <p:spPr>
          <a:xfrm>
            <a:off x="6799216" y="1274103"/>
            <a:ext cx="2183230"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72AE46"/>
                </a:solidFill>
              </a:rPr>
              <a:t>U</a:t>
            </a:r>
            <a:r>
              <a:rPr lang="en-US" altLang="zh-CN" sz="1100" b="1" smtClean="0">
                <a:solidFill>
                  <a:schemeClr val="tx1"/>
                </a:solidFill>
              </a:rPr>
              <a:t>TextureRenderTarget2D</a:t>
            </a:r>
            <a:endParaRPr lang="zh-CN" altLang="en-US" sz="1100" b="1" dirty="0">
              <a:solidFill>
                <a:schemeClr val="tx1"/>
              </a:solidFill>
            </a:endParaRPr>
          </a:p>
        </p:txBody>
      </p:sp>
      <p:sp>
        <p:nvSpPr>
          <p:cNvPr id="25" name="圆角矩形 24"/>
          <p:cNvSpPr/>
          <p:nvPr/>
        </p:nvSpPr>
        <p:spPr>
          <a:xfrm>
            <a:off x="4475520" y="2296324"/>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RHICommandList.h</a:t>
            </a:r>
            <a:endParaRPr lang="zh-CN" altLang="en-US" sz="1100" b="1" dirty="0">
              <a:solidFill>
                <a:schemeClr val="tx1"/>
              </a:solidFill>
            </a:endParaRPr>
          </a:p>
        </p:txBody>
      </p:sp>
      <p:sp>
        <p:nvSpPr>
          <p:cNvPr id="26" name="圆角矩形 25"/>
          <p:cNvSpPr/>
          <p:nvPr/>
        </p:nvSpPr>
        <p:spPr>
          <a:xfrm>
            <a:off x="6799216" y="2296323"/>
            <a:ext cx="2183231"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72AE46"/>
                </a:solidFill>
              </a:rPr>
              <a:t>F</a:t>
            </a:r>
            <a:r>
              <a:rPr lang="en-US" altLang="zh-CN" sz="1100" b="1" smtClean="0">
                <a:solidFill>
                  <a:schemeClr val="tx1"/>
                </a:solidFill>
              </a:rPr>
              <a:t>RHICommandListImmediate</a:t>
            </a:r>
            <a:endParaRPr lang="zh-CN" altLang="en-US" sz="1100" b="1" dirty="0">
              <a:solidFill>
                <a:schemeClr val="tx1"/>
              </a:solidFill>
            </a:endParaRPr>
          </a:p>
        </p:txBody>
      </p:sp>
      <p:cxnSp>
        <p:nvCxnSpPr>
          <p:cNvPr id="21" name="直接箭头连接符 20"/>
          <p:cNvCxnSpPr>
            <a:stCxn id="24" idx="1"/>
            <a:endCxn id="23" idx="3"/>
          </p:cNvCxnSpPr>
          <p:nvPr/>
        </p:nvCxnSpPr>
        <p:spPr>
          <a:xfrm flipH="1">
            <a:off x="6436344" y="1470456"/>
            <a:ext cx="3628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6" idx="1"/>
            <a:endCxn id="25" idx="3"/>
          </p:cNvCxnSpPr>
          <p:nvPr/>
        </p:nvCxnSpPr>
        <p:spPr>
          <a:xfrm flipH="1">
            <a:off x="6436344" y="2492676"/>
            <a:ext cx="362872"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23" idx="1"/>
            <a:endCxn id="19" idx="3"/>
          </p:cNvCxnSpPr>
          <p:nvPr/>
        </p:nvCxnSpPr>
        <p:spPr>
          <a:xfrm rot="10800000" flipV="1">
            <a:off x="3757766" y="1470455"/>
            <a:ext cx="717755" cy="47594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25" idx="1"/>
            <a:endCxn id="19" idx="3"/>
          </p:cNvCxnSpPr>
          <p:nvPr/>
        </p:nvCxnSpPr>
        <p:spPr>
          <a:xfrm rot="10800000">
            <a:off x="3757766" y="1946401"/>
            <a:ext cx="717755" cy="546276"/>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49"/>
          <p:cNvSpPr/>
          <p:nvPr/>
        </p:nvSpPr>
        <p:spPr>
          <a:xfrm>
            <a:off x="4106744" y="1817572"/>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引用</a:t>
            </a:r>
            <a:endParaRPr lang="en-US" altLang="zh-CN" sz="1200" b="1" dirty="0">
              <a:solidFill>
                <a:schemeClr val="tx1"/>
              </a:solidFill>
            </a:endParaRPr>
          </a:p>
        </p:txBody>
      </p:sp>
      <p:sp>
        <p:nvSpPr>
          <p:cNvPr id="41" name="圆角矩形 49"/>
          <p:cNvSpPr/>
          <p:nvPr/>
        </p:nvSpPr>
        <p:spPr>
          <a:xfrm>
            <a:off x="5929230" y="2920186"/>
            <a:ext cx="95623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虚幻引擎</a:t>
            </a:r>
            <a:endParaRPr lang="en-US" altLang="zh-CN" b="1" dirty="0">
              <a:solidFill>
                <a:schemeClr val="tx1"/>
              </a:solidFill>
            </a:endParaRPr>
          </a:p>
        </p:txBody>
      </p:sp>
      <p:sp>
        <p:nvSpPr>
          <p:cNvPr id="42" name="圆角矩形 49"/>
          <p:cNvSpPr/>
          <p:nvPr/>
        </p:nvSpPr>
        <p:spPr>
          <a:xfrm>
            <a:off x="2713810" y="3243573"/>
            <a:ext cx="75930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Carla</a:t>
            </a:r>
            <a:endParaRPr lang="en-US" altLang="zh-CN" b="1" dirty="0">
              <a:solidFill>
                <a:schemeClr val="tx1"/>
              </a:solidFill>
            </a:endParaRPr>
          </a:p>
        </p:txBody>
      </p:sp>
      <p:sp>
        <p:nvSpPr>
          <p:cNvPr id="43" name="圆角矩形 49"/>
          <p:cNvSpPr/>
          <p:nvPr/>
        </p:nvSpPr>
        <p:spPr>
          <a:xfrm>
            <a:off x="1193509" y="994511"/>
            <a:ext cx="8776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Sensor.cpp</a:t>
            </a:r>
            <a:endParaRPr lang="en-US" altLang="zh-CN" sz="1000" dirty="0">
              <a:solidFill>
                <a:schemeClr val="tx1"/>
              </a:solidFill>
            </a:endParaRPr>
          </a:p>
        </p:txBody>
      </p:sp>
      <p:sp>
        <p:nvSpPr>
          <p:cNvPr id="45" name="圆角矩形 49"/>
          <p:cNvSpPr/>
          <p:nvPr/>
        </p:nvSpPr>
        <p:spPr>
          <a:xfrm>
            <a:off x="178414" y="4434019"/>
            <a:ext cx="369173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Unreal/CarlaUE4/Plugins/Carla/Source/Carla/Sensor/*.cpp</a:t>
            </a:r>
            <a:endParaRPr lang="en-US" altLang="zh-CN" sz="1000" dirty="0">
              <a:solidFill>
                <a:schemeClr val="tx1"/>
              </a:solidFill>
            </a:endParaRPr>
          </a:p>
        </p:txBody>
      </p:sp>
      <p:sp>
        <p:nvSpPr>
          <p:cNvPr id="47" name="圆角矩形 49"/>
          <p:cNvSpPr/>
          <p:nvPr/>
        </p:nvSpPr>
        <p:spPr>
          <a:xfrm>
            <a:off x="1045056" y="3690444"/>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SceneCaptureCamera.cpp</a:t>
            </a:r>
            <a:endParaRPr lang="en-US" altLang="zh-CN" sz="1000" dirty="0">
              <a:solidFill>
                <a:schemeClr val="tx1"/>
              </a:solidFill>
            </a:endParaRPr>
          </a:p>
        </p:txBody>
      </p:sp>
      <p:sp>
        <p:nvSpPr>
          <p:cNvPr id="48" name="圆角矩形 49"/>
          <p:cNvSpPr/>
          <p:nvPr/>
        </p:nvSpPr>
        <p:spPr>
          <a:xfrm>
            <a:off x="1119340" y="2122717"/>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SceneCaptureSensor.cpp</a:t>
            </a:r>
            <a:endParaRPr lang="en-US" altLang="zh-CN" sz="1000" dirty="0">
              <a:solidFill>
                <a:schemeClr val="tx1"/>
              </a:solidFill>
            </a:endParaRPr>
          </a:p>
        </p:txBody>
      </p:sp>
      <p:sp>
        <p:nvSpPr>
          <p:cNvPr id="49" name="圆角矩形 49"/>
          <p:cNvSpPr/>
          <p:nvPr/>
        </p:nvSpPr>
        <p:spPr>
          <a:xfrm>
            <a:off x="1054749" y="2603925"/>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ShaderBasedSensor.cpp</a:t>
            </a:r>
            <a:endParaRPr lang="en-US" altLang="zh-CN" sz="1000" dirty="0">
              <a:solidFill>
                <a:schemeClr val="tx1"/>
              </a:solidFill>
            </a:endParaRPr>
          </a:p>
        </p:txBody>
      </p:sp>
      <p:sp>
        <p:nvSpPr>
          <p:cNvPr id="54" name="圆角矩形 49"/>
          <p:cNvSpPr/>
          <p:nvPr/>
        </p:nvSpPr>
        <p:spPr>
          <a:xfrm>
            <a:off x="6799216" y="1694285"/>
            <a:ext cx="212727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在渲染过程中生成纹理数据</a:t>
            </a:r>
            <a:endParaRPr lang="en-US" altLang="zh-CN" sz="1200" b="1" dirty="0">
              <a:solidFill>
                <a:schemeClr val="tx1"/>
              </a:solidFill>
            </a:endParaRPr>
          </a:p>
        </p:txBody>
      </p:sp>
    </p:spTree>
    <p:extLst>
      <p:ext uri="{BB962C8B-B14F-4D97-AF65-F5344CB8AC3E}">
        <p14:creationId xmlns:p14="http://schemas.microsoft.com/office/powerpoint/2010/main" val="2753530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charset="-122"/>
                <a:ea typeface="微软雅黑" panose="020B0503020204020204" charset="-122"/>
                <a:cs typeface="Times New Roman" panose="02020603050405020304"/>
                <a:sym typeface="Times New Roman" panose="02020603050405020304"/>
              </a:rPr>
              <a:t>生成内容真实度不足</a:t>
            </a: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880" indent="-690880"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3095">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p>
        </p:txBody>
      </p:sp>
      <p:sp>
        <p:nvSpPr>
          <p:cNvPr id="24" name="文本框 23"/>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p>
        </p:txBody>
      </p:sp>
      <p:pic>
        <p:nvPicPr>
          <p:cNvPr id="38" name="图片 30"/>
          <p:cNvPicPr>
            <a:picLocks noChangeAspect="1"/>
          </p:cNvPicPr>
          <p:nvPr/>
        </p:nvPicPr>
        <p:blipFill>
          <a:blip r:embed="rId3"/>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4"/>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5"/>
          <a:stretch>
            <a:fillRect/>
          </a:stretch>
        </p:blipFill>
        <p:spPr>
          <a:xfrm>
            <a:off x="4740901" y="3218634"/>
            <a:ext cx="934467" cy="737191"/>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文本框 28"/>
          <p:cNvSpPr/>
          <p:nvPr/>
        </p:nvSpPr>
        <p:spPr>
          <a:xfrm>
            <a:off x="1190513" y="123562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p>
        </p:txBody>
      </p:sp>
      <p:sp>
        <p:nvSpPr>
          <p:cNvPr id="44" name="文本框 39"/>
          <p:cNvSpPr/>
          <p:nvPr/>
        </p:nvSpPr>
        <p:spPr>
          <a:xfrm>
            <a:off x="5932504" y="2094243"/>
            <a:ext cx="1594826" cy="513079"/>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包括车、人、红绿灯。</a:t>
            </a:r>
            <a:endParaRPr lang="en-US" altLang="zh-CN" sz="90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人多的时候给人的绿灯时间变长、车的绿灯时间变短。</a:t>
            </a:r>
          </a:p>
        </p:txBody>
      </p:sp>
      <p:sp>
        <p:nvSpPr>
          <p:cNvPr id="70" name="矩形 69"/>
          <p:cNvSpPr/>
          <p:nvPr/>
        </p:nvSpPr>
        <p:spPr>
          <a:xfrm>
            <a:off x="1190513" y="1015817"/>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 name="文本框 28"/>
          <p:cNvSpPr/>
          <p:nvPr/>
        </p:nvSpPr>
        <p:spPr>
          <a:xfrm>
            <a:off x="1175181" y="194987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p>
        </p:txBody>
      </p:sp>
      <p:pic>
        <p:nvPicPr>
          <p:cNvPr id="4" name="图片 9233"/>
          <p:cNvPicPr>
            <a:picLocks noChangeAspect="1"/>
          </p:cNvPicPr>
          <p:nvPr/>
        </p:nvPicPr>
        <p:blipFill>
          <a:blip r:embed="rId3"/>
          <a:stretch>
            <a:fillRect/>
          </a:stretch>
        </p:blipFill>
        <p:spPr>
          <a:xfrm>
            <a:off x="3052563" y="1178637"/>
            <a:ext cx="652310" cy="514600"/>
          </a:xfrm>
          <a:prstGeom prst="rect">
            <a:avLst/>
          </a:prstGeom>
          <a:noFill/>
          <a:ln w="9525">
            <a:noFill/>
          </a:ln>
        </p:spPr>
      </p:pic>
      <p:pic>
        <p:nvPicPr>
          <p:cNvPr id="5" name="图片 9233"/>
          <p:cNvPicPr>
            <a:picLocks noChangeAspect="1"/>
          </p:cNvPicPr>
          <p:nvPr/>
        </p:nvPicPr>
        <p:blipFill>
          <a:blip r:embed="rId3"/>
          <a:stretch>
            <a:fillRect/>
          </a:stretch>
        </p:blipFill>
        <p:spPr>
          <a:xfrm>
            <a:off x="2240663" y="1164787"/>
            <a:ext cx="652309" cy="514600"/>
          </a:xfrm>
          <a:prstGeom prst="rect">
            <a:avLst/>
          </a:prstGeom>
          <a:noFill/>
          <a:ln w="9525">
            <a:noFill/>
          </a:ln>
        </p:spPr>
      </p:pic>
      <p:pic>
        <p:nvPicPr>
          <p:cNvPr id="7" name="图片 9233"/>
          <p:cNvPicPr>
            <a:picLocks noChangeAspect="1"/>
          </p:cNvPicPr>
          <p:nvPr/>
        </p:nvPicPr>
        <p:blipFill>
          <a:blip r:embed="rId3"/>
          <a:stretch>
            <a:fillRect/>
          </a:stretch>
        </p:blipFill>
        <p:spPr>
          <a:xfrm>
            <a:off x="3842961" y="1164786"/>
            <a:ext cx="652310" cy="514600"/>
          </a:xfrm>
          <a:prstGeom prst="rect">
            <a:avLst/>
          </a:prstGeom>
          <a:noFill/>
          <a:ln w="9525">
            <a:noFill/>
          </a:ln>
        </p:spPr>
      </p:pic>
      <p:pic>
        <p:nvPicPr>
          <p:cNvPr id="8" name="图片 9233"/>
          <p:cNvPicPr>
            <a:picLocks noChangeAspect="1"/>
          </p:cNvPicPr>
          <p:nvPr/>
        </p:nvPicPr>
        <p:blipFill>
          <a:blip r:embed="rId3"/>
          <a:stretch>
            <a:fillRect/>
          </a:stretch>
        </p:blipFill>
        <p:spPr>
          <a:xfrm>
            <a:off x="4631039" y="1164786"/>
            <a:ext cx="652310" cy="514600"/>
          </a:xfrm>
          <a:prstGeom prst="rect">
            <a:avLst/>
          </a:prstGeom>
          <a:noFill/>
          <a:ln w="9525">
            <a:noFill/>
          </a:ln>
        </p:spPr>
      </p:pic>
      <p:pic>
        <p:nvPicPr>
          <p:cNvPr id="9" name="图片 9233"/>
          <p:cNvPicPr>
            <a:picLocks noChangeAspect="1"/>
          </p:cNvPicPr>
          <p:nvPr/>
        </p:nvPicPr>
        <p:blipFill>
          <a:blip r:embed="rId3"/>
          <a:stretch>
            <a:fillRect/>
          </a:stretch>
        </p:blipFill>
        <p:spPr>
          <a:xfrm>
            <a:off x="2240662" y="1725379"/>
            <a:ext cx="652309" cy="514600"/>
          </a:xfrm>
          <a:prstGeom prst="rect">
            <a:avLst/>
          </a:prstGeom>
          <a:noFill/>
          <a:ln w="9525">
            <a:noFill/>
          </a:ln>
        </p:spPr>
      </p:pic>
      <p:pic>
        <p:nvPicPr>
          <p:cNvPr id="10" name="图片 9233"/>
          <p:cNvPicPr>
            <a:picLocks noChangeAspect="1"/>
          </p:cNvPicPr>
          <p:nvPr/>
        </p:nvPicPr>
        <p:blipFill>
          <a:blip r:embed="rId3"/>
          <a:stretch>
            <a:fillRect/>
          </a:stretch>
        </p:blipFill>
        <p:spPr>
          <a:xfrm>
            <a:off x="3052562" y="1725379"/>
            <a:ext cx="652309" cy="514600"/>
          </a:xfrm>
          <a:prstGeom prst="rect">
            <a:avLst/>
          </a:prstGeom>
          <a:noFill/>
          <a:ln w="9525">
            <a:noFill/>
          </a:ln>
        </p:spPr>
      </p:pic>
      <p:pic>
        <p:nvPicPr>
          <p:cNvPr id="11" name="图片 9233"/>
          <p:cNvPicPr>
            <a:picLocks noChangeAspect="1"/>
          </p:cNvPicPr>
          <p:nvPr/>
        </p:nvPicPr>
        <p:blipFill>
          <a:blip r:embed="rId3"/>
          <a:stretch>
            <a:fillRect/>
          </a:stretch>
        </p:blipFill>
        <p:spPr>
          <a:xfrm>
            <a:off x="3811991" y="1725379"/>
            <a:ext cx="652310" cy="514600"/>
          </a:xfrm>
          <a:prstGeom prst="rect">
            <a:avLst/>
          </a:prstGeom>
          <a:noFill/>
          <a:ln w="9525">
            <a:noFill/>
          </a:ln>
        </p:spPr>
      </p:pic>
      <p:pic>
        <p:nvPicPr>
          <p:cNvPr id="12" name="图片 9233"/>
          <p:cNvPicPr>
            <a:picLocks noChangeAspect="1"/>
          </p:cNvPicPr>
          <p:nvPr/>
        </p:nvPicPr>
        <p:blipFill>
          <a:blip r:embed="rId3"/>
          <a:stretch>
            <a:fillRect/>
          </a:stretch>
        </p:blipFill>
        <p:spPr>
          <a:xfrm>
            <a:off x="4631039" y="1725379"/>
            <a:ext cx="652310" cy="514600"/>
          </a:xfrm>
          <a:prstGeom prst="rect">
            <a:avLst/>
          </a:prstGeom>
          <a:noFill/>
          <a:ln w="9525">
            <a:noFill/>
          </a:ln>
        </p:spPr>
      </p:pic>
      <p:pic>
        <p:nvPicPr>
          <p:cNvPr id="13" name="图片 9233"/>
          <p:cNvPicPr>
            <a:picLocks noChangeAspect="1"/>
          </p:cNvPicPr>
          <p:nvPr/>
        </p:nvPicPr>
        <p:blipFill>
          <a:blip r:embed="rId3"/>
          <a:stretch>
            <a:fillRect/>
          </a:stretch>
        </p:blipFill>
        <p:spPr>
          <a:xfrm>
            <a:off x="2240662" y="2504766"/>
            <a:ext cx="652309" cy="514600"/>
          </a:xfrm>
          <a:prstGeom prst="rect">
            <a:avLst/>
          </a:prstGeom>
          <a:noFill/>
          <a:ln w="9525">
            <a:noFill/>
          </a:ln>
        </p:spPr>
      </p:pic>
      <p:pic>
        <p:nvPicPr>
          <p:cNvPr id="15" name="图片 9233"/>
          <p:cNvPicPr>
            <a:picLocks noChangeAspect="1"/>
          </p:cNvPicPr>
          <p:nvPr/>
        </p:nvPicPr>
        <p:blipFill>
          <a:blip r:embed="rId3"/>
          <a:stretch>
            <a:fillRect/>
          </a:stretch>
        </p:blipFill>
        <p:spPr>
          <a:xfrm>
            <a:off x="3044665" y="2497841"/>
            <a:ext cx="652309" cy="514600"/>
          </a:xfrm>
          <a:prstGeom prst="rect">
            <a:avLst/>
          </a:prstGeom>
          <a:noFill/>
          <a:ln w="9525">
            <a:noFill/>
          </a:ln>
        </p:spPr>
      </p:pic>
      <p:pic>
        <p:nvPicPr>
          <p:cNvPr id="16" name="图片 9233"/>
          <p:cNvPicPr>
            <a:picLocks noChangeAspect="1"/>
          </p:cNvPicPr>
          <p:nvPr/>
        </p:nvPicPr>
        <p:blipFill>
          <a:blip r:embed="rId3"/>
          <a:stretch>
            <a:fillRect/>
          </a:stretch>
        </p:blipFill>
        <p:spPr>
          <a:xfrm>
            <a:off x="3804096" y="2488987"/>
            <a:ext cx="652309" cy="514600"/>
          </a:xfrm>
          <a:prstGeom prst="rect">
            <a:avLst/>
          </a:prstGeom>
          <a:noFill/>
          <a:ln w="9525">
            <a:noFill/>
          </a:ln>
        </p:spPr>
      </p:pic>
      <p:pic>
        <p:nvPicPr>
          <p:cNvPr id="17" name="图片 9233"/>
          <p:cNvPicPr>
            <a:picLocks noChangeAspect="1"/>
          </p:cNvPicPr>
          <p:nvPr/>
        </p:nvPicPr>
        <p:blipFill>
          <a:blip r:embed="rId3"/>
          <a:stretch>
            <a:fillRect/>
          </a:stretch>
        </p:blipFill>
        <p:spPr>
          <a:xfrm>
            <a:off x="4616340" y="2504766"/>
            <a:ext cx="652309" cy="514600"/>
          </a:xfrm>
          <a:prstGeom prst="rect">
            <a:avLst/>
          </a:prstGeom>
          <a:noFill/>
          <a:ln w="9525">
            <a:noFill/>
          </a:ln>
        </p:spPr>
      </p:pic>
      <p:pic>
        <p:nvPicPr>
          <p:cNvPr id="18" name="图片 9233"/>
          <p:cNvPicPr>
            <a:picLocks noChangeAspect="1"/>
          </p:cNvPicPr>
          <p:nvPr/>
        </p:nvPicPr>
        <p:blipFill>
          <a:blip r:embed="rId3"/>
          <a:stretch>
            <a:fillRect/>
          </a:stretch>
        </p:blipFill>
        <p:spPr>
          <a:xfrm>
            <a:off x="2240662" y="3110658"/>
            <a:ext cx="652309" cy="514600"/>
          </a:xfrm>
          <a:prstGeom prst="rect">
            <a:avLst/>
          </a:prstGeom>
          <a:noFill/>
          <a:ln w="9525">
            <a:noFill/>
          </a:ln>
        </p:spPr>
      </p:pic>
      <p:pic>
        <p:nvPicPr>
          <p:cNvPr id="19" name="图片 9233"/>
          <p:cNvPicPr>
            <a:picLocks noChangeAspect="1"/>
          </p:cNvPicPr>
          <p:nvPr/>
        </p:nvPicPr>
        <p:blipFill>
          <a:blip r:embed="rId3"/>
          <a:stretch>
            <a:fillRect/>
          </a:stretch>
        </p:blipFill>
        <p:spPr>
          <a:xfrm>
            <a:off x="3044665" y="3103733"/>
            <a:ext cx="652309" cy="514600"/>
          </a:xfrm>
          <a:prstGeom prst="rect">
            <a:avLst/>
          </a:prstGeom>
          <a:noFill/>
          <a:ln w="9525">
            <a:noFill/>
          </a:ln>
        </p:spPr>
      </p:pic>
      <p:pic>
        <p:nvPicPr>
          <p:cNvPr id="20" name="图片 9233"/>
          <p:cNvPicPr>
            <a:picLocks noChangeAspect="1"/>
          </p:cNvPicPr>
          <p:nvPr/>
        </p:nvPicPr>
        <p:blipFill>
          <a:blip r:embed="rId3"/>
          <a:stretch>
            <a:fillRect/>
          </a:stretch>
        </p:blipFill>
        <p:spPr>
          <a:xfrm>
            <a:off x="3804096" y="3094879"/>
            <a:ext cx="652309" cy="514600"/>
          </a:xfrm>
          <a:prstGeom prst="rect">
            <a:avLst/>
          </a:prstGeom>
          <a:noFill/>
          <a:ln w="9525">
            <a:noFill/>
          </a:ln>
        </p:spPr>
      </p:pic>
      <p:pic>
        <p:nvPicPr>
          <p:cNvPr id="22" name="图片 9233"/>
          <p:cNvPicPr>
            <a:picLocks noChangeAspect="1"/>
          </p:cNvPicPr>
          <p:nvPr/>
        </p:nvPicPr>
        <p:blipFill>
          <a:blip r:embed="rId3"/>
          <a:stretch>
            <a:fillRect/>
          </a:stretch>
        </p:blipFill>
        <p:spPr>
          <a:xfrm>
            <a:off x="4616340" y="3110658"/>
            <a:ext cx="652309" cy="514600"/>
          </a:xfrm>
          <a:prstGeom prst="rect">
            <a:avLst/>
          </a:prstGeom>
          <a:noFill/>
          <a:ln w="9525">
            <a:noFill/>
          </a:ln>
        </p:spPr>
      </p:pic>
      <p:sp>
        <p:nvSpPr>
          <p:cNvPr id="23" name="文本框 39"/>
          <p:cNvSpPr/>
          <p:nvPr/>
        </p:nvSpPr>
        <p:spPr>
          <a:xfrm>
            <a:off x="1245443" y="1582722"/>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a:t>
            </a:r>
            <a:r>
              <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rPr>
              <a:t>人少</a:t>
            </a:r>
          </a:p>
        </p:txBody>
      </p:sp>
      <p:sp>
        <p:nvSpPr>
          <p:cNvPr id="24" name="文本框 39"/>
          <p:cNvSpPr/>
          <p:nvPr/>
        </p:nvSpPr>
        <p:spPr>
          <a:xfrm>
            <a:off x="1225345" y="2975083"/>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过红绿灯人多</a:t>
            </a:r>
          </a:p>
        </p:txBody>
      </p:sp>
      <p:sp>
        <p:nvSpPr>
          <p:cNvPr id="25" name="文本框 28"/>
          <p:cNvSpPr/>
          <p:nvPr/>
        </p:nvSpPr>
        <p:spPr>
          <a:xfrm>
            <a:off x="1114661" y="333684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p>
        </p:txBody>
      </p:sp>
      <p:sp>
        <p:nvSpPr>
          <p:cNvPr id="26" name="文本框 28"/>
          <p:cNvSpPr/>
          <p:nvPr/>
        </p:nvSpPr>
        <p:spPr>
          <a:xfrm>
            <a:off x="1165788" y="265967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p>
        </p:txBody>
      </p:sp>
      <p:sp>
        <p:nvSpPr>
          <p:cNvPr id="27" name="矩形 26"/>
          <p:cNvSpPr/>
          <p:nvPr/>
        </p:nvSpPr>
        <p:spPr>
          <a:xfrm>
            <a:off x="1165788" y="2423943"/>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p>
        </p:txBody>
      </p:sp>
      <p:pic>
        <p:nvPicPr>
          <p:cNvPr id="3" name="图片 2"/>
          <p:cNvPicPr>
            <a:picLocks noChangeAspect="1"/>
          </p:cNvPicPr>
          <p:nvPr/>
        </p:nvPicPr>
        <p:blipFill>
          <a:blip r:embed="rId3"/>
          <a:stretch>
            <a:fillRect/>
          </a:stretch>
        </p:blipFill>
        <p:spPr>
          <a:xfrm>
            <a:off x="2513696" y="1589178"/>
            <a:ext cx="1086419" cy="1108591"/>
          </a:xfrm>
          <a:prstGeom prst="rect">
            <a:avLst/>
          </a:prstGeom>
        </p:spPr>
      </p:pic>
      <p:pic>
        <p:nvPicPr>
          <p:cNvPr id="4" name="图片 3"/>
          <p:cNvPicPr>
            <a:picLocks noChangeAspect="1"/>
          </p:cNvPicPr>
          <p:nvPr/>
        </p:nvPicPr>
        <p:blipFill>
          <a:blip r:embed="rId4"/>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p>
        </p:txBody>
      </p:sp>
      <p:pic>
        <p:nvPicPr>
          <p:cNvPr id="5" name="图片 4"/>
          <p:cNvPicPr>
            <a:picLocks noChangeAspect="1"/>
          </p:cNvPicPr>
          <p:nvPr/>
        </p:nvPicPr>
        <p:blipFill>
          <a:blip r:embed="rId5"/>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974549"/>
            <a:ext cx="4294208" cy="380468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3972" y="145839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3971" y="2283259"/>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p>
        </p:txBody>
      </p:sp>
      <p:sp>
        <p:nvSpPr>
          <p:cNvPr id="64" name="圆角矩形 63"/>
          <p:cNvSpPr/>
          <p:nvPr/>
        </p:nvSpPr>
        <p:spPr>
          <a:xfrm>
            <a:off x="5609009" y="3108125"/>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CarlaUnreal</a:t>
            </a:r>
            <a:endParaRPr lang="zh-CN" altLang="en-US" b="1">
              <a:solidFill>
                <a:schemeClr val="tx1"/>
              </a:solidFill>
            </a:endParaRPr>
          </a:p>
        </p:txBody>
      </p:sp>
      <p:sp>
        <p:nvSpPr>
          <p:cNvPr id="66" name="圆角矩形 65"/>
          <p:cNvSpPr/>
          <p:nvPr/>
        </p:nvSpPr>
        <p:spPr>
          <a:xfrm>
            <a:off x="5609009" y="3932991"/>
            <a:ext cx="1560653" cy="49161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UnrealEngine</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2"/>
            <a:endCxn id="62" idx="0"/>
          </p:cNvCxnSpPr>
          <p:nvPr/>
        </p:nvCxnSpPr>
        <p:spPr>
          <a:xfrm flipH="1">
            <a:off x="6384298" y="1892440"/>
            <a:ext cx="1"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2"/>
            <a:endCxn id="64" idx="0"/>
          </p:cNvCxnSpPr>
          <p:nvPr/>
        </p:nvCxnSpPr>
        <p:spPr>
          <a:xfrm>
            <a:off x="6384298" y="2717306"/>
            <a:ext cx="5038"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2"/>
            <a:endCxn id="66" idx="0"/>
          </p:cNvCxnSpPr>
          <p:nvPr/>
        </p:nvCxnSpPr>
        <p:spPr>
          <a:xfrm>
            <a:off x="6389336" y="3542172"/>
            <a:ext cx="0"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34208" y="2238593"/>
            <a:ext cx="2036444" cy="532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p>
          <a:p>
            <a:pPr algn="ctr"/>
            <a:r>
              <a:rPr lang="en-US" altLang="zh-CN" sz="1200" b="1">
                <a:solidFill>
                  <a:schemeClr val="tx1"/>
                </a:solidFill>
              </a:rPr>
              <a:t>libcarla</a:t>
            </a:r>
            <a:r>
              <a:rPr lang="en-US" altLang="zh-CN" sz="1200" b="1">
                <a:solidFill>
                  <a:schemeClr val="bg1">
                    <a:lumMod val="50000"/>
                  </a:schemeClr>
                </a:solidFill>
              </a:rPr>
              <a:t>/*.cpp: </a:t>
            </a:r>
          </a:p>
          <a:p>
            <a:pPr algn="ctr"/>
            <a:r>
              <a:rPr lang="en-US" altLang="zh-CN" sz="1200" b="1">
                <a:solidFill>
                  <a:schemeClr val="bg1">
                    <a:lumMod val="50000"/>
                  </a:schemeClr>
                </a:solidFill>
              </a:rPr>
              <a:t>.def(</a:t>
            </a:r>
            <a:r>
              <a:rPr lang="zh-CN" altLang="en-US" sz="1200" b="1">
                <a:solidFill>
                  <a:schemeClr val="bg1">
                    <a:lumMod val="50000"/>
                  </a:schemeClr>
                </a:solidFill>
              </a:rPr>
              <a:t>方法名</a:t>
            </a:r>
            <a:r>
              <a:rPr lang="en-US" altLang="zh-CN" sz="1200" b="1">
                <a:solidFill>
                  <a:schemeClr val="bg1">
                    <a:lumMod val="50000"/>
                  </a:schemeClr>
                </a:solidFill>
              </a:rPr>
              <a:t>, C++</a:t>
            </a:r>
            <a:r>
              <a:rPr lang="zh-CN" altLang="en-US" sz="1200" b="1">
                <a:solidFill>
                  <a:schemeClr val="bg1">
                    <a:lumMod val="50000"/>
                  </a:schemeClr>
                </a:solidFill>
              </a:rPr>
              <a:t>方法</a:t>
            </a:r>
            <a:r>
              <a:rPr lang="en-US" altLang="zh-CN" sz="1200" b="1">
                <a:solidFill>
                  <a:schemeClr val="bg1">
                    <a:lumMod val="50000"/>
                  </a:schemeClr>
                </a:solidFill>
              </a:rPr>
              <a:t>, </a:t>
            </a:r>
            <a:r>
              <a:rPr lang="zh-CN" altLang="en-US" sz="1200" b="1">
                <a:solidFill>
                  <a:schemeClr val="bg1">
                    <a:lumMod val="50000"/>
                  </a:schemeClr>
                </a:solidFill>
              </a:rPr>
              <a:t>参数</a:t>
            </a:r>
            <a:r>
              <a:rPr lang="en-US" altLang="zh-CN" sz="1200" b="1">
                <a:solidFill>
                  <a:schemeClr val="bg1">
                    <a:lumMod val="50000"/>
                  </a:schemeClr>
                </a:solidFill>
              </a:rPr>
              <a:t>)</a:t>
            </a:r>
            <a:endParaRPr lang="zh-CN" altLang="en-US" sz="1200" b="1">
              <a:solidFill>
                <a:schemeClr val="bg1">
                  <a:lumMod val="50000"/>
                </a:schemeClr>
              </a:solidFill>
            </a:endParaRPr>
          </a:p>
        </p:txBody>
      </p:sp>
      <p:sp>
        <p:nvSpPr>
          <p:cNvPr id="32" name="矩形 31"/>
          <p:cNvSpPr/>
          <p:nvPr/>
        </p:nvSpPr>
        <p:spPr>
          <a:xfrm>
            <a:off x="1147439" y="107832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r>
              <a:rPr lang="en-US" altLang="zh-CN" sz="1200" b="1">
                <a:solidFill>
                  <a:schemeClr val="tx1"/>
                </a:solidFill>
              </a:rPr>
              <a:t>carla</a:t>
            </a:r>
            <a:r>
              <a:rPr lang="en-US" altLang="zh-CN" sz="1200" b="1">
                <a:solidFill>
                  <a:schemeClr val="bg1">
                    <a:lumMod val="50000"/>
                  </a:schemeClr>
                </a:solidFill>
              </a:rPr>
              <a:t>/command.py</a:t>
            </a:r>
            <a:endParaRPr lang="zh-CN" altLang="en-US" sz="1200" b="1">
              <a:solidFill>
                <a:schemeClr val="bg1">
                  <a:lumMod val="50000"/>
                </a:schemeClr>
              </a:solidFill>
            </a:endParaRPr>
          </a:p>
        </p:txBody>
      </p:sp>
      <p:sp>
        <p:nvSpPr>
          <p:cNvPr id="33" name="矩形 32"/>
          <p:cNvSpPr/>
          <p:nvPr/>
        </p:nvSpPr>
        <p:spPr>
          <a:xfrm>
            <a:off x="7561054" y="2261316"/>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32522" y="3125839"/>
            <a:ext cx="1601701"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smtClean="0">
                <a:solidFill>
                  <a:schemeClr val="bg1">
                    <a:lumMod val="50000"/>
                  </a:schemeClr>
                </a:solidFill>
              </a:rPr>
              <a:t>Unreal/CarlaUnreal/Plugins/Carla</a:t>
            </a:r>
            <a:endParaRPr lang="zh-CN" altLang="en-US" sz="1200" b="1">
              <a:solidFill>
                <a:schemeClr val="bg1">
                  <a:lumMod val="50000"/>
                </a:schemeClr>
              </a:solidFill>
            </a:endParaRPr>
          </a:p>
        </p:txBody>
      </p:sp>
      <p:sp>
        <p:nvSpPr>
          <p:cNvPr id="36" name="矩形 35"/>
          <p:cNvSpPr/>
          <p:nvPr/>
        </p:nvSpPr>
        <p:spPr>
          <a:xfrm>
            <a:off x="7689776" y="3940222"/>
            <a:ext cx="1173257"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smtClean="0">
                <a:solidFill>
                  <a:schemeClr val="bg1">
                    <a:lumMod val="50000"/>
                  </a:schemeClr>
                </a:solidFill>
              </a:rPr>
              <a:t>CarlaUnreal/UnrealEngine</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p:nvPr/>
        </p:nvSpPr>
        <p:spPr>
          <a:xfrm>
            <a:off x="3684979" y="426444"/>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r>
              <a:rPr lang="zh-CN" altLang="en-US" sz="2400" b="1">
                <a:solidFill>
                  <a:srgbClr val="39373D"/>
                </a:solidFill>
                <a:latin typeface="Muli"/>
                <a:ea typeface="Muli"/>
                <a:cs typeface="Muli"/>
                <a:sym typeface="Muli"/>
              </a:rPr>
              <a:t>程序调用流程</a:t>
            </a: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1" name="矩形 40"/>
          <p:cNvSpPr/>
          <p:nvPr/>
        </p:nvSpPr>
        <p:spPr>
          <a:xfrm>
            <a:off x="1293839" y="4844522"/>
            <a:ext cx="2423956" cy="257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lumMod val="50000"/>
                  </a:schemeClr>
                </a:solidFill>
              </a:rPr>
              <a:t>以</a:t>
            </a:r>
            <a:r>
              <a:rPr lang="en-US" altLang="zh-CN" sz="1200" b="1">
                <a:solidFill>
                  <a:schemeClr val="bg1">
                    <a:lumMod val="50000"/>
                  </a:schemeClr>
                </a:solidFill>
              </a:rPr>
              <a:t>show_debug_telemetry</a:t>
            </a:r>
            <a:r>
              <a:rPr lang="zh-CN" altLang="en-US" sz="1200" b="1">
                <a:solidFill>
                  <a:schemeClr val="bg1">
                    <a:lumMod val="50000"/>
                  </a:schemeClr>
                </a:solidFill>
              </a:rPr>
              <a:t>举例</a:t>
            </a:r>
          </a:p>
        </p:txBody>
      </p:sp>
      <p:cxnSp>
        <p:nvCxnSpPr>
          <p:cNvPr id="25" name="肘形连接符 24"/>
          <p:cNvCxnSpPr>
            <a:stCxn id="58" idx="3"/>
            <a:endCxn id="60" idx="0"/>
          </p:cNvCxnSpPr>
          <p:nvPr/>
        </p:nvCxnSpPr>
        <p:spPr>
          <a:xfrm flipV="1">
            <a:off x="4306799" y="1458393"/>
            <a:ext cx="2077500" cy="2745005"/>
          </a:xfrm>
          <a:prstGeom prst="bentConnector4">
            <a:avLst>
              <a:gd name="adj1" fmla="val 31220"/>
              <a:gd name="adj2" fmla="val 108328"/>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p>
        </p:txBody>
      </p:sp>
      <p:sp>
        <p:nvSpPr>
          <p:cNvPr id="41" name="圆角矩形 40"/>
          <p:cNvSpPr/>
          <p:nvPr/>
        </p:nvSpPr>
        <p:spPr>
          <a:xfrm>
            <a:off x="215787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p>
        </p:txBody>
      </p:sp>
      <p:sp>
        <p:nvSpPr>
          <p:cNvPr id="34" name="矩形 33"/>
          <p:cNvSpPr/>
          <p:nvPr/>
        </p:nvSpPr>
        <p:spPr>
          <a:xfrm>
            <a:off x="4536314" y="95254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a:t>
            </a:r>
            <a:r>
              <a:rPr lang="en-US" altLang="zh-CN" sz="1200" smtClean="0">
                <a:solidFill>
                  <a:schemeClr val="tx1"/>
                </a:solidFill>
              </a:rPr>
              <a:t>server;</a:t>
            </a:r>
            <a:endParaRPr lang="zh-CN" altLang="en-US" sz="1200">
              <a:solidFill>
                <a:schemeClr val="tx1"/>
              </a:solidFill>
            </a:endParaRPr>
          </a:p>
        </p:txBody>
      </p:sp>
      <p:sp>
        <p:nvSpPr>
          <p:cNvPr id="35" name="矩形 34"/>
          <p:cNvSpPr/>
          <p:nvPr/>
        </p:nvSpPr>
        <p:spPr>
          <a:xfrm>
            <a:off x="1969994" y="94827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a:t>
            </a:r>
            <a:r>
              <a:rPr lang="en-US" altLang="zh-CN" sz="1200" smtClean="0">
                <a:solidFill>
                  <a:schemeClr val="tx1"/>
                </a:solidFill>
              </a:rPr>
              <a:t>client;</a:t>
            </a:r>
            <a:endParaRPr lang="zh-CN" altLang="en-US" sz="12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a:t>
            </a:r>
            <a:r>
              <a:rPr lang="en-US" altLang="zh-CN">
                <a:solidFill>
                  <a:srgbClr val="C00000"/>
                </a:solidFill>
              </a:rPr>
              <a:t>launch</a:t>
            </a:r>
            <a:endParaRPr lang="zh-CN" altLang="en-US">
              <a:solidFill>
                <a:srgbClr val="C00000"/>
              </a:solidFill>
            </a:endParaRPr>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a:t>
            </a:r>
            <a:r>
              <a:rPr lang="en-US" altLang="zh-CN">
                <a:solidFill>
                  <a:srgbClr val="C00000"/>
                </a:solidFill>
              </a:rPr>
              <a:t>PythonAPI</a:t>
            </a:r>
            <a:endParaRPr lang="zh-CN" altLang="en-US">
              <a:solidFill>
                <a:srgbClr val="C00000"/>
              </a:solidFill>
            </a:endParaRPr>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a:t>
            </a:r>
            <a:r>
              <a:rPr lang="en-US" altLang="zh-CN">
                <a:solidFill>
                  <a:srgbClr val="C00000"/>
                </a:solidFill>
              </a:rPr>
              <a:t>LibCarla</a:t>
            </a:r>
            <a:endParaRPr lang="zh-CN" altLang="en-US">
              <a:solidFill>
                <a:srgbClr val="C00000"/>
              </a:solidFill>
            </a:endParaRPr>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a:t>
            </a:r>
            <a:r>
              <a:rPr lang="en-US" altLang="zh-CN">
                <a:solidFill>
                  <a:srgbClr val="C00000"/>
                </a:solidFill>
              </a:rPr>
              <a:t>osm2odr</a:t>
            </a:r>
            <a:endParaRPr lang="zh-CN" altLang="en-US">
              <a:solidFill>
                <a:srgbClr val="C00000"/>
              </a:solidFill>
            </a:endParaRPr>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a:t>
            </a:r>
            <a:r>
              <a:rPr lang="en-US" altLang="zh-CN">
                <a:solidFill>
                  <a:srgbClr val="C00000"/>
                </a:solidFill>
              </a:rPr>
              <a:t>setup</a:t>
            </a:r>
            <a:endParaRPr lang="zh-CN" altLang="en-US">
              <a:solidFill>
                <a:srgbClr val="C00000"/>
              </a:solidFill>
            </a:endParaRPr>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a:t>
            </a:r>
            <a:r>
              <a:rPr lang="en-US" altLang="zh-CN">
                <a:solidFill>
                  <a:srgbClr val="C00000"/>
                </a:solidFill>
              </a:rPr>
              <a:t>downloadplugin</a:t>
            </a:r>
            <a:endParaRPr lang="zh-CN" altLang="en-US">
              <a:solidFill>
                <a:srgbClr val="C00000"/>
              </a:solidFill>
            </a:endParaRPr>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构建流程</a:t>
            </a:r>
          </a:p>
        </p:txBody>
      </p:sp>
      <p:sp>
        <p:nvSpPr>
          <p:cNvPr id="35" name="文本框 34"/>
          <p:cNvSpPr txBox="1"/>
          <p:nvPr/>
        </p:nvSpPr>
        <p:spPr>
          <a:xfrm>
            <a:off x="5641379" y="1192974"/>
            <a:ext cx="1393717" cy="307777"/>
          </a:xfrm>
          <a:prstGeom prst="rect">
            <a:avLst/>
          </a:prstGeom>
          <a:noFill/>
        </p:spPr>
        <p:txBody>
          <a:bodyPr wrap="square" rtlCol="0">
            <a:spAutoFit/>
          </a:bodyPr>
          <a:lstStyle/>
          <a:p>
            <a:pPr algn="ctr"/>
            <a:r>
              <a:rPr lang="en-US" altLang="zh-CN"/>
              <a:t>make </a:t>
            </a:r>
            <a:r>
              <a:rPr lang="en-US" altLang="zh-CN">
                <a:solidFill>
                  <a:srgbClr val="C00000"/>
                </a:solidFill>
              </a:rPr>
              <a:t>package</a:t>
            </a:r>
            <a:endParaRPr lang="zh-CN" altLang="en-US">
              <a:solidFill>
                <a:srgbClr val="C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772716" y="1803764"/>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Linux.mk</a:t>
            </a:r>
            <a:endParaRPr lang="zh-CN" altLang="en-US" b="1">
              <a:solidFill>
                <a:schemeClr val="tx1"/>
              </a:solidFill>
            </a:endParaRPr>
          </a:p>
        </p:txBody>
      </p:sp>
      <p:sp>
        <p:nvSpPr>
          <p:cNvPr id="64" name="圆角矩形 63"/>
          <p:cNvSpPr/>
          <p:nvPr/>
        </p:nvSpPr>
        <p:spPr>
          <a:xfrm>
            <a:off x="895003" y="1151222"/>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cxnSp>
        <p:nvCxnSpPr>
          <p:cNvPr id="3" name="直接箭头连接符 2"/>
          <p:cNvCxnSpPr>
            <a:stCxn id="64" idx="2"/>
            <a:endCxn id="62" idx="0"/>
          </p:cNvCxnSpPr>
          <p:nvPr/>
        </p:nvCxnSpPr>
        <p:spPr>
          <a:xfrm>
            <a:off x="1509783" y="1532879"/>
            <a:ext cx="635" cy="271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970350" y="2871817"/>
            <a:ext cx="1080135" cy="36449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Check.sh</a:t>
            </a:r>
            <a:endParaRPr lang="zh-CN" altLang="en-US" b="1">
              <a:solidFill>
                <a:schemeClr val="tx1"/>
              </a:solidFill>
            </a:endParaRPr>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测试流程</a:t>
            </a:r>
          </a:p>
        </p:txBody>
      </p:sp>
      <p:sp>
        <p:nvSpPr>
          <p:cNvPr id="2" name="文本框 1"/>
          <p:cNvSpPr txBox="1"/>
          <p:nvPr/>
        </p:nvSpPr>
        <p:spPr>
          <a:xfrm>
            <a:off x="278062" y="2246342"/>
            <a:ext cx="1232355" cy="521970"/>
          </a:xfrm>
          <a:prstGeom prst="rect">
            <a:avLst/>
          </a:prstGeom>
          <a:noFill/>
        </p:spPr>
        <p:txBody>
          <a:bodyPr wrap="square" rtlCol="0">
            <a:spAutoFit/>
          </a:bodyPr>
          <a:lstStyle/>
          <a:p>
            <a:pPr algn="ctr"/>
            <a:r>
              <a:rPr lang="en-US" altLang="zh-CN"/>
              <a:t>make </a:t>
            </a:r>
          </a:p>
          <a:p>
            <a:pPr algn="ctr"/>
            <a:r>
              <a:rPr lang="en-US" altLang="zh-CN">
                <a:solidFill>
                  <a:srgbClr val="C00000"/>
                </a:solidFill>
              </a:rPr>
              <a:t>smoke_tests</a:t>
            </a:r>
            <a:endParaRPr lang="zh-CN" altLang="en-US">
              <a:solidFill>
                <a:srgbClr val="C00000"/>
              </a:solidFill>
            </a:endParaRPr>
          </a:p>
        </p:txBody>
      </p:sp>
      <p:cxnSp>
        <p:nvCxnSpPr>
          <p:cNvPr id="7" name="直接箭头连接符 6"/>
          <p:cNvCxnSpPr>
            <a:stCxn id="62" idx="2"/>
            <a:endCxn id="17" idx="0"/>
          </p:cNvCxnSpPr>
          <p:nvPr/>
        </p:nvCxnSpPr>
        <p:spPr>
          <a:xfrm>
            <a:off x="1510420" y="2221120"/>
            <a:ext cx="0" cy="650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051175" y="1584325"/>
            <a:ext cx="2181860" cy="1599565"/>
          </a:xfrm>
          <a:prstGeom prst="rect">
            <a:avLst/>
          </a:prstGeom>
          <a:noFill/>
        </p:spPr>
        <p:txBody>
          <a:bodyPr wrap="square" rtlCol="0">
            <a:spAutoFit/>
          </a:bodyPr>
          <a:lstStyle/>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下载测试所需的文件</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LibCarla </a:t>
            </a:r>
            <a:r>
              <a:rPr lang="zh-CN" altLang="en-US">
                <a:ea typeface="宋体" panose="02010600030101010101" pitchFamily="2" charset="-122"/>
              </a:rPr>
              <a:t>测试</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Python API </a:t>
            </a:r>
            <a:r>
              <a:rPr lang="zh-CN" altLang="en-US">
                <a:ea typeface="宋体" panose="02010600030101010101" pitchFamily="2" charset="-122"/>
              </a:rPr>
              <a:t>单元测试</a:t>
            </a:r>
          </a:p>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冒烟测试</a:t>
            </a:r>
          </a:p>
          <a:p>
            <a:pPr marL="285750" indent="-285750">
              <a:buFont typeface="Wingdings" panose="05000000000000000000" charset="0"/>
              <a:buChar char="l"/>
            </a:pPr>
            <a:endParaRPr lang="zh-CN" altLang="en-US">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4630644" y="1705122"/>
            <a:ext cx="1475407"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配置车轮、车辆</a:t>
            </a:r>
            <a:r>
              <a:rPr lang="zh-CN" altLang="en-US" b="1" smtClean="0">
                <a:solidFill>
                  <a:srgbClr val="C00000"/>
                </a:solidFill>
              </a:rPr>
              <a:t>蓝图</a:t>
            </a:r>
            <a:endParaRPr lang="zh-CN" altLang="en-US" b="1">
              <a:solidFill>
                <a:srgbClr val="C00000"/>
              </a:solidFill>
            </a:endParaRPr>
          </a:p>
        </p:txBody>
      </p:sp>
      <p:sp>
        <p:nvSpPr>
          <p:cNvPr id="64" name="圆角矩形 63"/>
          <p:cNvSpPr/>
          <p:nvPr/>
        </p:nvSpPr>
        <p:spPr>
          <a:xfrm>
            <a:off x="1944852" y="2318230"/>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配置</a:t>
            </a:r>
            <a:endParaRPr lang="en-US" altLang="zh-CN" b="1" smtClean="0">
              <a:solidFill>
                <a:schemeClr val="tx1"/>
              </a:solidFill>
            </a:endParaRPr>
          </a:p>
          <a:p>
            <a:pPr algn="ctr"/>
            <a:r>
              <a:rPr lang="zh-CN" altLang="en-US" b="1" smtClean="0">
                <a:solidFill>
                  <a:srgbClr val="C00000"/>
                </a:solidFill>
              </a:rPr>
              <a:t>动画蓝图</a:t>
            </a:r>
            <a:endParaRPr lang="zh-CN" altLang="en-US" b="1">
              <a:solidFill>
                <a:srgbClr val="C00000"/>
              </a:solidFill>
            </a:endParaRPr>
          </a:p>
        </p:txBody>
      </p:sp>
      <p:sp>
        <p:nvSpPr>
          <p:cNvPr id="17" name="圆角矩形 16"/>
          <p:cNvSpPr/>
          <p:nvPr/>
        </p:nvSpPr>
        <p:spPr>
          <a:xfrm>
            <a:off x="6695851" y="1715712"/>
            <a:ext cx="1330190" cy="45254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添加车辆到</a:t>
            </a:r>
            <a:endParaRPr lang="en-US" altLang="zh-CN" b="1" smtClean="0">
              <a:solidFill>
                <a:schemeClr val="tx1"/>
              </a:solidFill>
            </a:endParaRPr>
          </a:p>
          <a:p>
            <a:pPr algn="ctr"/>
            <a:r>
              <a:rPr lang="zh-CN" altLang="en-US" b="1" smtClean="0">
                <a:solidFill>
                  <a:srgbClr val="C00000"/>
                </a:solidFill>
              </a:rPr>
              <a:t>蓝图库</a:t>
            </a:r>
            <a:r>
              <a:rPr lang="zh-CN" altLang="en-US" b="1" smtClean="0">
                <a:solidFill>
                  <a:schemeClr val="tx1"/>
                </a:solidFill>
              </a:rPr>
              <a:t>并测试</a:t>
            </a:r>
            <a:endParaRPr lang="zh-CN" altLang="en-US" b="1">
              <a:solidFill>
                <a:schemeClr val="tx1"/>
              </a:solidFill>
            </a:endParaRPr>
          </a:p>
        </p:txBody>
      </p:sp>
      <p:sp>
        <p:nvSpPr>
          <p:cNvPr id="38" name="Google Shape;92;g80294dfa11_0_4"/>
          <p:cNvSpPr txBox="1"/>
          <p:nvPr/>
        </p:nvSpPr>
        <p:spPr>
          <a:xfrm>
            <a:off x="2920531" y="435038"/>
            <a:ext cx="2326768"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smtClean="0">
                <a:solidFill>
                  <a:srgbClr val="39373D"/>
                </a:solidFill>
                <a:latin typeface="Muli"/>
                <a:ea typeface="Muli"/>
                <a:cs typeface="Muli"/>
                <a:sym typeface="Muli"/>
              </a:rPr>
              <a:t>导入并配置车辆</a:t>
            </a:r>
            <a:endParaRPr lang="zh-CN" altLang="en-US" sz="2400" b="1">
              <a:solidFill>
                <a:srgbClr val="39373D"/>
              </a:solidFill>
              <a:latin typeface="Muli"/>
              <a:ea typeface="Muli"/>
              <a:cs typeface="Muli"/>
              <a:sym typeface="Muli"/>
            </a:endParaRPr>
          </a:p>
        </p:txBody>
      </p:sp>
      <p:sp>
        <p:nvSpPr>
          <p:cNvPr id="2" name="文本框 1"/>
          <p:cNvSpPr txBox="1"/>
          <p:nvPr/>
        </p:nvSpPr>
        <p:spPr>
          <a:xfrm>
            <a:off x="526950" y="2278092"/>
            <a:ext cx="1382918"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Static</a:t>
            </a:r>
            <a:r>
              <a:rPr lang="en-US" altLang="zh-CN" sz="1000" smtClean="0"/>
              <a:t>/Car/BYD</a:t>
            </a:r>
          </a:p>
          <a:p>
            <a:pPr algn="ctr"/>
            <a:r>
              <a:rPr lang="en-US" altLang="zh-CN" sz="1000"/>
              <a:t>BYD_</a:t>
            </a:r>
            <a:r>
              <a:rPr lang="en-US" altLang="zh-CN" sz="1000">
                <a:solidFill>
                  <a:srgbClr val="C00000"/>
                </a:solidFill>
              </a:rPr>
              <a:t>AnimBlueprint</a:t>
            </a:r>
          </a:p>
        </p:txBody>
      </p:sp>
      <p:cxnSp>
        <p:nvCxnSpPr>
          <p:cNvPr id="6" name="直接箭头连接符 5"/>
          <p:cNvCxnSpPr>
            <a:stCxn id="62" idx="3"/>
            <a:endCxn id="17" idx="1"/>
          </p:cNvCxnSpPr>
          <p:nvPr/>
        </p:nvCxnSpPr>
        <p:spPr>
          <a:xfrm>
            <a:off x="6106051" y="1941983"/>
            <a:ext cx="5898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1935974" y="1225561"/>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创建并导入</a:t>
            </a:r>
            <a:r>
              <a:rPr lang="zh-CN" altLang="en-US" b="1" smtClean="0">
                <a:solidFill>
                  <a:srgbClr val="C00000"/>
                </a:solidFill>
              </a:rPr>
              <a:t>骨骼网格体</a:t>
            </a:r>
            <a:endParaRPr lang="zh-CN" altLang="en-US" b="1">
              <a:solidFill>
                <a:srgbClr val="C00000"/>
              </a:solidFill>
            </a:endParaRPr>
          </a:p>
        </p:txBody>
      </p:sp>
      <p:sp>
        <p:nvSpPr>
          <p:cNvPr id="20" name="文本框 19"/>
          <p:cNvSpPr txBox="1"/>
          <p:nvPr/>
        </p:nvSpPr>
        <p:spPr>
          <a:xfrm>
            <a:off x="731778" y="1160641"/>
            <a:ext cx="1213074" cy="553998"/>
          </a:xfrm>
          <a:prstGeom prst="rect">
            <a:avLst/>
          </a:prstGeom>
          <a:noFill/>
        </p:spPr>
        <p:txBody>
          <a:bodyPr wrap="square" rtlCol="0">
            <a:spAutoFit/>
          </a:bodyPr>
          <a:lstStyle/>
          <a:p>
            <a:pPr algn="ctr"/>
            <a:r>
              <a:rPr lang="en-US" altLang="zh-CN" sz="1000"/>
              <a:t>Content/Carla</a:t>
            </a:r>
            <a:r>
              <a:rPr lang="en-US" altLang="zh-CN" sz="1000" smtClean="0"/>
              <a:t>/</a:t>
            </a:r>
          </a:p>
          <a:p>
            <a:pPr algn="ctr"/>
            <a:r>
              <a:rPr lang="en-US" altLang="zh-CN" sz="1000" smtClean="0">
                <a:solidFill>
                  <a:srgbClr val="72AE46"/>
                </a:solidFill>
              </a:rPr>
              <a:t>Static</a:t>
            </a:r>
            <a:r>
              <a:rPr lang="en-US" altLang="zh-CN" sz="1000" smtClean="0"/>
              <a:t>/Car/BYD</a:t>
            </a:r>
          </a:p>
          <a:p>
            <a:pPr algn="ctr"/>
            <a:r>
              <a:rPr lang="en-US" altLang="zh-CN" sz="1000" smtClean="0">
                <a:solidFill>
                  <a:srgbClr val="C00000"/>
                </a:solidFill>
              </a:rPr>
              <a:t>SM_</a:t>
            </a:r>
            <a:r>
              <a:rPr lang="en-US" altLang="zh-CN" sz="1000" smtClean="0"/>
              <a:t>BYDseal_v2</a:t>
            </a:r>
            <a:endParaRPr lang="en-US" altLang="zh-CN" sz="1000"/>
          </a:p>
        </p:txBody>
      </p:sp>
      <p:sp>
        <p:nvSpPr>
          <p:cNvPr id="21" name="文本框 20"/>
          <p:cNvSpPr txBox="1"/>
          <p:nvPr/>
        </p:nvSpPr>
        <p:spPr>
          <a:xfrm>
            <a:off x="4493006" y="2237954"/>
            <a:ext cx="1613045"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Blueprints</a:t>
            </a:r>
            <a:r>
              <a:rPr lang="en-US" altLang="zh-CN" sz="1000" smtClean="0"/>
              <a:t>/Vehicles/BYD/</a:t>
            </a:r>
          </a:p>
          <a:p>
            <a:pPr algn="ctr"/>
            <a:r>
              <a:rPr lang="en-US" altLang="zh-CN" sz="1000">
                <a:solidFill>
                  <a:srgbClr val="C00000"/>
                </a:solidFill>
              </a:rPr>
              <a:t>BP</a:t>
            </a:r>
            <a:r>
              <a:rPr lang="en-US" altLang="zh-CN" sz="1000"/>
              <a:t>_BYDseal</a:t>
            </a:r>
            <a:endParaRPr lang="en-US" altLang="zh-CN" sz="1000">
              <a:solidFill>
                <a:srgbClr val="C00000"/>
              </a:solidFill>
            </a:endParaRPr>
          </a:p>
        </p:txBody>
      </p:sp>
      <p:sp>
        <p:nvSpPr>
          <p:cNvPr id="22" name="文本框 21"/>
          <p:cNvSpPr txBox="1"/>
          <p:nvPr/>
        </p:nvSpPr>
        <p:spPr>
          <a:xfrm>
            <a:off x="6500774" y="2239134"/>
            <a:ext cx="1382918"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Blueprints</a:t>
            </a:r>
            <a:r>
              <a:rPr lang="en-US" altLang="zh-CN" sz="1000" smtClean="0"/>
              <a:t>/Vehicles/</a:t>
            </a:r>
          </a:p>
          <a:p>
            <a:pPr algn="ctr"/>
            <a:r>
              <a:rPr lang="en-US" altLang="zh-CN" sz="1000" smtClean="0">
                <a:solidFill>
                  <a:srgbClr val="C00000"/>
                </a:solidFill>
              </a:rPr>
              <a:t>VehicleFactory</a:t>
            </a:r>
            <a:endParaRPr lang="en-US" altLang="zh-CN" sz="1000">
              <a:solidFill>
                <a:srgbClr val="C00000"/>
              </a:solidFill>
            </a:endParaRPr>
          </a:p>
        </p:txBody>
      </p:sp>
      <p:cxnSp>
        <p:nvCxnSpPr>
          <p:cNvPr id="26" name="肘形连接符 25"/>
          <p:cNvCxnSpPr>
            <a:stCxn id="64" idx="3"/>
            <a:endCxn id="62" idx="1"/>
          </p:cNvCxnSpPr>
          <p:nvPr/>
        </p:nvCxnSpPr>
        <p:spPr>
          <a:xfrm flipV="1">
            <a:off x="3175682" y="1941983"/>
            <a:ext cx="1454962" cy="61310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8" idx="3"/>
            <a:endCxn id="62" idx="1"/>
          </p:cNvCxnSpPr>
          <p:nvPr/>
        </p:nvCxnSpPr>
        <p:spPr>
          <a:xfrm>
            <a:off x="3166804" y="1462422"/>
            <a:ext cx="1463840" cy="47956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2256556" y="1714639"/>
            <a:ext cx="456727" cy="246221"/>
          </a:xfrm>
          <a:prstGeom prst="rect">
            <a:avLst/>
          </a:prstGeom>
          <a:noFill/>
        </p:spPr>
        <p:txBody>
          <a:bodyPr wrap="square" rtlCol="0">
            <a:spAutoFit/>
          </a:bodyPr>
          <a:lstStyle/>
          <a:p>
            <a:pPr algn="ctr"/>
            <a:r>
              <a:rPr lang="en-US" altLang="zh-CN" sz="1000" smtClean="0"/>
              <a:t>1-3</a:t>
            </a:r>
            <a:endParaRPr lang="en-US" altLang="zh-CN" sz="1000"/>
          </a:p>
        </p:txBody>
      </p:sp>
      <p:sp>
        <p:nvSpPr>
          <p:cNvPr id="35" name="文本框 34"/>
          <p:cNvSpPr txBox="1"/>
          <p:nvPr/>
        </p:nvSpPr>
        <p:spPr>
          <a:xfrm>
            <a:off x="2239168" y="2832090"/>
            <a:ext cx="456727" cy="246221"/>
          </a:xfrm>
          <a:prstGeom prst="rect">
            <a:avLst/>
          </a:prstGeom>
          <a:noFill/>
        </p:spPr>
        <p:txBody>
          <a:bodyPr wrap="square" rtlCol="0">
            <a:spAutoFit/>
          </a:bodyPr>
          <a:lstStyle/>
          <a:p>
            <a:pPr algn="ctr"/>
            <a:r>
              <a:rPr lang="en-US" altLang="zh-CN" sz="1000" smtClean="0"/>
              <a:t>4-5</a:t>
            </a:r>
            <a:endParaRPr lang="en-US" altLang="zh-CN" sz="1000"/>
          </a:p>
        </p:txBody>
      </p:sp>
      <p:sp>
        <p:nvSpPr>
          <p:cNvPr id="36" name="文本框 35"/>
          <p:cNvSpPr txBox="1"/>
          <p:nvPr/>
        </p:nvSpPr>
        <p:spPr>
          <a:xfrm>
            <a:off x="5103690" y="2785429"/>
            <a:ext cx="456727" cy="246221"/>
          </a:xfrm>
          <a:prstGeom prst="rect">
            <a:avLst/>
          </a:prstGeom>
          <a:noFill/>
        </p:spPr>
        <p:txBody>
          <a:bodyPr wrap="square" rtlCol="0">
            <a:spAutoFit/>
          </a:bodyPr>
          <a:lstStyle/>
          <a:p>
            <a:pPr algn="ctr"/>
            <a:r>
              <a:rPr lang="en-US" altLang="zh-CN" sz="1000" smtClean="0"/>
              <a:t>6-8</a:t>
            </a:r>
            <a:endParaRPr lang="en-US" altLang="zh-CN" sz="1000"/>
          </a:p>
        </p:txBody>
      </p:sp>
      <p:sp>
        <p:nvSpPr>
          <p:cNvPr id="37" name="文本框 36"/>
          <p:cNvSpPr txBox="1"/>
          <p:nvPr/>
        </p:nvSpPr>
        <p:spPr>
          <a:xfrm>
            <a:off x="6981723" y="2785428"/>
            <a:ext cx="456727" cy="246221"/>
          </a:xfrm>
          <a:prstGeom prst="rect">
            <a:avLst/>
          </a:prstGeom>
          <a:noFill/>
        </p:spPr>
        <p:txBody>
          <a:bodyPr wrap="square" rtlCol="0">
            <a:spAutoFit/>
          </a:bodyPr>
          <a:lstStyle/>
          <a:p>
            <a:pPr algn="ctr"/>
            <a:r>
              <a:rPr lang="en-US" altLang="zh-CN" sz="1000" smtClean="0"/>
              <a:t>9-10</a:t>
            </a:r>
            <a:endParaRPr lang="en-US" altLang="zh-CN" sz="1000"/>
          </a:p>
        </p:txBody>
      </p:sp>
    </p:spTree>
    <p:extLst>
      <p:ext uri="{BB962C8B-B14F-4D97-AF65-F5344CB8AC3E}">
        <p14:creationId xmlns:p14="http://schemas.microsoft.com/office/powerpoint/2010/main" val="688619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037820" y="2506456"/>
            <a:ext cx="4843285"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5757" y="101864"/>
            <a:ext cx="5469600" cy="320700"/>
          </a:xfrm>
          <a:prstGeom prst="rect">
            <a:avLst/>
          </a:prstGeom>
          <a:noFill/>
          <a:ln>
            <a:noFill/>
          </a:ln>
        </p:spPr>
        <p:txBody>
          <a:bodyPr spcFirstLastPara="1" wrap="square" lIns="0" tIns="12700" rIns="0" bIns="0" anchor="t" anchorCtr="0">
            <a:noAutofit/>
          </a:bodyPr>
          <a:lstStyle/>
          <a:p>
            <a:pPr marL="12700" algn="ctr"/>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474976" y="1013100"/>
            <a:ext cx="5072495"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a:t>
            </a:r>
            <a:r>
              <a:rPr lang="zh-CN" altLang="en-US" b="1" smtClean="0">
                <a:solidFill>
                  <a:schemeClr val="tx1"/>
                </a:solidFill>
              </a:rPr>
              <a:t>和状</a:t>
            </a:r>
            <a:r>
              <a:rPr lang="zh-CN" altLang="en-US" b="1">
                <a:solidFill>
                  <a:schemeClr val="tx1"/>
                </a:solidFill>
              </a:rPr>
              <a:t>态管理</a:t>
            </a:r>
          </a:p>
        </p:txBody>
      </p:sp>
      <p:sp>
        <p:nvSpPr>
          <p:cNvPr id="9" name="矩形 8"/>
          <p:cNvSpPr/>
          <p:nvPr/>
        </p:nvSpPr>
        <p:spPr>
          <a:xfrm>
            <a:off x="474977"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p>
        </p:txBody>
      </p:sp>
      <p:sp>
        <p:nvSpPr>
          <p:cNvPr id="10" name="矩形 9"/>
          <p:cNvSpPr/>
          <p:nvPr/>
        </p:nvSpPr>
        <p:spPr>
          <a:xfrm>
            <a:off x="3330743" y="1584105"/>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模拟状</a:t>
            </a:r>
            <a:r>
              <a:rPr lang="zh-CN" altLang="en-US" b="1">
                <a:solidFill>
                  <a:schemeClr val="tx1"/>
                </a:solidFill>
              </a:rPr>
              <a:t>态</a:t>
            </a:r>
          </a:p>
        </p:txBody>
      </p:sp>
      <p:sp>
        <p:nvSpPr>
          <p:cNvPr id="11" name="矩形 10"/>
          <p:cNvSpPr/>
          <p:nvPr/>
        </p:nvSpPr>
        <p:spPr>
          <a:xfrm>
            <a:off x="7000020" y="1013101"/>
            <a:ext cx="63033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152474" y="215969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p>
        </p:txBody>
      </p:sp>
      <p:sp>
        <p:nvSpPr>
          <p:cNvPr id="13" name="矩形 12"/>
          <p:cNvSpPr/>
          <p:nvPr/>
        </p:nvSpPr>
        <p:spPr>
          <a:xfrm>
            <a:off x="573719"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p>
        </p:txBody>
      </p:sp>
      <p:sp>
        <p:nvSpPr>
          <p:cNvPr id="14" name="矩形 13"/>
          <p:cNvSpPr/>
          <p:nvPr/>
        </p:nvSpPr>
        <p:spPr>
          <a:xfrm>
            <a:off x="4070044"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p>
        </p:txBody>
      </p:sp>
      <p:sp>
        <p:nvSpPr>
          <p:cNvPr id="15" name="矩形 14"/>
          <p:cNvSpPr/>
          <p:nvPr/>
        </p:nvSpPr>
        <p:spPr>
          <a:xfrm>
            <a:off x="1452587" y="3426216"/>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p>
        </p:txBody>
      </p:sp>
      <p:sp>
        <p:nvSpPr>
          <p:cNvPr id="16" name="矩形 15"/>
          <p:cNvSpPr/>
          <p:nvPr/>
        </p:nvSpPr>
        <p:spPr>
          <a:xfrm>
            <a:off x="1127003"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定位</a:t>
            </a:r>
            <a:endParaRPr lang="zh-CN" altLang="en-US" b="1">
              <a:solidFill>
                <a:schemeClr val="tx1"/>
              </a:solidFill>
            </a:endParaRPr>
          </a:p>
        </p:txBody>
      </p:sp>
      <p:sp>
        <p:nvSpPr>
          <p:cNvPr id="17" name="矩形 16"/>
          <p:cNvSpPr/>
          <p:nvPr/>
        </p:nvSpPr>
        <p:spPr>
          <a:xfrm>
            <a:off x="2097493"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p>
        </p:txBody>
      </p:sp>
      <p:sp>
        <p:nvSpPr>
          <p:cNvPr id="18" name="矩形 17"/>
          <p:cNvSpPr/>
          <p:nvPr/>
        </p:nvSpPr>
        <p:spPr>
          <a:xfrm>
            <a:off x="2980340"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p>
        </p:txBody>
      </p:sp>
      <p:sp>
        <p:nvSpPr>
          <p:cNvPr id="19" name="矩形 18"/>
          <p:cNvSpPr/>
          <p:nvPr/>
        </p:nvSpPr>
        <p:spPr>
          <a:xfrm>
            <a:off x="3922449" y="2660073"/>
            <a:ext cx="103472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a:t>
            </a:r>
            <a:r>
              <a:rPr lang="zh-CN" altLang="en-US" b="1" smtClean="0">
                <a:solidFill>
                  <a:schemeClr val="tx1"/>
                </a:solidFill>
              </a:rPr>
              <a:t>划</a:t>
            </a:r>
            <a:endParaRPr lang="zh-CN" altLang="en-US" b="1">
              <a:solidFill>
                <a:schemeClr val="tx1"/>
              </a:solidFill>
            </a:endParaRPr>
          </a:p>
        </p:txBody>
      </p:sp>
      <p:cxnSp>
        <p:nvCxnSpPr>
          <p:cNvPr id="5" name="直接箭头连接符 4"/>
          <p:cNvCxnSpPr>
            <a:endCxn id="9" idx="0"/>
          </p:cNvCxnSpPr>
          <p:nvPr/>
        </p:nvCxnSpPr>
        <p:spPr>
          <a:xfrm>
            <a:off x="613523"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3748110" y="1399310"/>
            <a:ext cx="2" cy="1847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flipV="1">
            <a:off x="4246875" y="1399313"/>
            <a:ext cx="2" cy="1847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241308"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4590061" y="1970313"/>
            <a:ext cx="5201" cy="536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1592001" y="2104192"/>
            <a:ext cx="2989887" cy="391362"/>
          </a:xfrm>
          <a:prstGeom prst="bentConnector3">
            <a:avLst>
              <a:gd name="adj1" fmla="val 9991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241308" y="2227157"/>
            <a:ext cx="3005567" cy="287820"/>
          </a:xfrm>
          <a:prstGeom prst="bentConnector3">
            <a:avLst>
              <a:gd name="adj1" fmla="val 10000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238375" y="2227157"/>
            <a:ext cx="4788" cy="2792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2531533" y="2104192"/>
            <a:ext cx="2576" cy="402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222625" y="2227157"/>
            <a:ext cx="4211" cy="2792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469284" y="2104192"/>
            <a:ext cx="6936" cy="402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a:endCxn id="12" idx="1"/>
          </p:cNvCxnSpPr>
          <p:nvPr/>
        </p:nvCxnSpPr>
        <p:spPr>
          <a:xfrm>
            <a:off x="5881105" y="2832646"/>
            <a:ext cx="271369" cy="2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706651" y="2832646"/>
            <a:ext cx="274116" cy="2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4577654"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4750836"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1577975" y="3158836"/>
            <a:ext cx="3636" cy="2558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1725356" y="3158841"/>
            <a:ext cx="5191" cy="2507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413000" y="3158839"/>
            <a:ext cx="3346"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330743" y="3158839"/>
            <a:ext cx="0"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165600" y="3160427"/>
            <a:ext cx="3345"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182419"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flipV="1">
            <a:off x="5547471" y="1206204"/>
            <a:ext cx="1452550" cy="2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752069" y="2832646"/>
            <a:ext cx="2857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135090"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328184"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1901562" y="2506454"/>
            <a:ext cx="67107" cy="6500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611338"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6817855"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p>
        </p:txBody>
      </p:sp>
      <p:sp>
        <p:nvSpPr>
          <p:cNvPr id="84" name="矩形 83"/>
          <p:cNvSpPr/>
          <p:nvPr/>
        </p:nvSpPr>
        <p:spPr>
          <a:xfrm>
            <a:off x="6817855"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p>
        </p:txBody>
      </p:sp>
      <p:sp>
        <p:nvSpPr>
          <p:cNvPr id="85" name="矩形 84"/>
          <p:cNvSpPr/>
          <p:nvPr/>
        </p:nvSpPr>
        <p:spPr>
          <a:xfrm>
            <a:off x="6817855"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p>
        </p:txBody>
      </p:sp>
      <p:sp>
        <p:nvSpPr>
          <p:cNvPr id="69" name="矩形 68"/>
          <p:cNvSpPr/>
          <p:nvPr/>
        </p:nvSpPr>
        <p:spPr>
          <a:xfrm>
            <a:off x="5127800" y="2660073"/>
            <a:ext cx="62345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车灯</a:t>
            </a:r>
            <a:endParaRPr lang="zh-CN" altLang="en-US" b="1">
              <a:solidFill>
                <a:schemeClr val="tx1"/>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3226</TotalTime>
  <Words>2560</Words>
  <Application>Microsoft Office PowerPoint</Application>
  <PresentationFormat>全屏显示(16:9)</PresentationFormat>
  <Paragraphs>686</Paragraphs>
  <Slides>23</Slides>
  <Notes>23</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23</vt:i4>
      </vt:variant>
    </vt:vector>
  </HeadingPairs>
  <TitlesOfParts>
    <vt:vector size="39" baseType="lpstr">
      <vt:lpstr>Open Sans</vt:lpstr>
      <vt:lpstr>Times New Roman</vt:lpstr>
      <vt:lpstr>Wingdings</vt:lpstr>
      <vt:lpstr>Muli Regular</vt:lpstr>
      <vt:lpstr>Calibri</vt:lpstr>
      <vt:lpstr>微软雅黑</vt:lpstr>
      <vt:lpstr>等线</vt:lpstr>
      <vt:lpstr>Arial</vt:lpstr>
      <vt:lpstr>Wingdings 2</vt:lpstr>
      <vt:lpstr>Muli</vt:lpstr>
      <vt:lpstr>Economica</vt:lpstr>
      <vt:lpstr>宋体</vt:lpstr>
      <vt:lpstr>黑体</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交通管理器介绍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Windows User</cp:lastModifiedBy>
  <cp:revision>957</cp:revision>
  <dcterms:created xsi:type="dcterms:W3CDTF">2020-04-29T14:54:00Z</dcterms:created>
  <dcterms:modified xsi:type="dcterms:W3CDTF">2025-02-10T07:58:50Z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52001D24D9B141B2A1B5955D7D21ACC2</vt:lpwstr>
  </property>
  <property fmtid="{D5CDD505-2E9C-101B-9397-08002B2CF9AE}" pid="3" name="KSOProductBuildVer">
    <vt:lpwstr>2052-11.1.0.11372</vt:lpwstr>
  </property>
</Properties>
</file>